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74" r:id="rId5"/>
    <p:sldId id="282" r:id="rId6"/>
    <p:sldId id="283" r:id="rId7"/>
    <p:sldId id="284" r:id="rId8"/>
    <p:sldId id="285" r:id="rId9"/>
    <p:sldId id="286" r:id="rId10"/>
    <p:sldId id="287" r:id="rId11"/>
    <p:sldId id="288" r:id="rId12"/>
    <p:sldId id="289" r:id="rId13"/>
    <p:sldId id="293" r:id="rId14"/>
    <p:sldId id="276" r:id="rId15"/>
    <p:sldId id="292" r:id="rId16"/>
    <p:sldId id="298" r:id="rId17"/>
    <p:sldId id="295" r:id="rId18"/>
    <p:sldId id="299" r:id="rId19"/>
    <p:sldId id="300" r:id="rId20"/>
    <p:sldId id="296" r:id="rId21"/>
    <p:sldId id="297" r:id="rId22"/>
    <p:sldId id="302" r:id="rId23"/>
    <p:sldId id="281"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00FF"/>
    <a:srgbClr val="12FA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2014/10/14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2014/10/14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2014/10/14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2014/10/14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2014/10/14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2014/10/14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3000"/>
            <a:lum/>
          </a:blip>
          <a:srcRect/>
          <a:stretch>
            <a:fillRect l="20000" t="10000" r="20000" b="10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2014/10/14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jpe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iread.wo.com.c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t>贵州师范学院校园网使用科普</a:t>
            </a:r>
            <a:endParaRPr lang="zh-CN" altLang="en-US" b="1" dirty="0"/>
          </a:p>
        </p:txBody>
      </p:sp>
      <p:sp>
        <p:nvSpPr>
          <p:cNvPr id="3" name="副标题 2"/>
          <p:cNvSpPr>
            <a:spLocks noGrp="1"/>
          </p:cNvSpPr>
          <p:nvPr>
            <p:ph type="subTitle" idx="1"/>
          </p:nvPr>
        </p:nvSpPr>
        <p:spPr/>
        <p:txBody>
          <a:bodyPr/>
          <a:lstStyle/>
          <a:p>
            <a:r>
              <a:rPr lang="zh-CN" altLang="en-US" b="1" dirty="0" smtClean="0"/>
              <a:t> </a:t>
            </a:r>
            <a:r>
              <a:rPr lang="zh-CN" altLang="en-US" b="1" dirty="0" smtClean="0"/>
              <a:t>教育</a:t>
            </a:r>
            <a:r>
              <a:rPr lang="zh-CN" altLang="en-US" b="1" smtClean="0"/>
              <a:t>信息</a:t>
            </a:r>
            <a:r>
              <a:rPr lang="zh-CN" altLang="en-US" b="1" smtClean="0"/>
              <a:t>网络中心</a:t>
            </a:r>
            <a:endParaRPr lang="en-US" altLang="zh-CN" b="1" dirty="0" smtClean="0"/>
          </a:p>
          <a:p>
            <a:r>
              <a:rPr lang="en-US" altLang="zh-CN" b="1" dirty="0" smtClean="0"/>
              <a:t>2014</a:t>
            </a:r>
            <a:r>
              <a:rPr lang="zh-CN" altLang="en-US" b="1" dirty="0" smtClean="0"/>
              <a:t>年</a:t>
            </a:r>
            <a:r>
              <a:rPr lang="en-US" altLang="zh-CN" b="1" dirty="0" smtClean="0"/>
              <a:t>9</a:t>
            </a:r>
            <a:r>
              <a:rPr lang="zh-CN" altLang="en-US" b="1" dirty="0" smtClean="0"/>
              <a:t>月</a:t>
            </a:r>
            <a:endParaRPr lang="zh-CN" altLang="en-US" b="1" dirty="0"/>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6900882" cy="1143000"/>
          </a:xfrm>
        </p:spPr>
        <p:txBody>
          <a:bodyPr>
            <a:normAutofit/>
          </a:bodyPr>
          <a:lstStyle/>
          <a:p>
            <a:pPr algn="l"/>
            <a:r>
              <a:rPr lang="zh-CN" altLang="en-US" sz="2800" dirty="0" smtClean="0">
                <a:latin typeface="黑体" pitchFamily="2" charset="-122"/>
                <a:ea typeface="黑体" pitchFamily="2" charset="-122"/>
              </a:rPr>
              <a:t>一、客户端常见故障与排除</a:t>
            </a:r>
            <a:endParaRPr lang="zh-CN" altLang="en-US" sz="2800" dirty="0">
              <a:latin typeface="黑体" pitchFamily="2" charset="-122"/>
              <a:ea typeface="黑体" pitchFamily="2" charset="-122"/>
            </a:endParaRPr>
          </a:p>
        </p:txBody>
      </p:sp>
      <p:sp>
        <p:nvSpPr>
          <p:cNvPr id="3" name="内容占位符 2"/>
          <p:cNvSpPr>
            <a:spLocks noGrp="1"/>
          </p:cNvSpPr>
          <p:nvPr>
            <p:ph idx="1"/>
          </p:nvPr>
        </p:nvSpPr>
        <p:spPr>
          <a:xfrm>
            <a:off x="457200" y="1385886"/>
            <a:ext cx="8229600" cy="3186122"/>
          </a:xfrm>
        </p:spPr>
        <p:txBody>
          <a:bodyPr>
            <a:noAutofit/>
          </a:bodyPr>
          <a:lstStyle/>
          <a:p>
            <a:pPr>
              <a:buClr>
                <a:srgbClr val="FF0000"/>
              </a:buClr>
              <a:buFont typeface="Wingdings" pitchFamily="2" charset="2"/>
              <a:buChar char="n"/>
            </a:pPr>
            <a:r>
              <a:rPr lang="zh-CN" altLang="en-US" sz="2400" dirty="0" smtClean="0">
                <a:latin typeface="楷体_GB2312" pitchFamily="49" charset="-122"/>
                <a:ea typeface="楷体_GB2312" pitchFamily="49" charset="-122"/>
              </a:rPr>
              <a:t>现象</a:t>
            </a:r>
            <a:r>
              <a:rPr lang="en-US" altLang="zh-CN" sz="2400" dirty="0" smtClean="0">
                <a:latin typeface="楷体_GB2312" pitchFamily="49" charset="-122"/>
                <a:ea typeface="楷体_GB2312" pitchFamily="49" charset="-122"/>
              </a:rPr>
              <a:t>13：</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提示用户不存在或者密码错误。</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a:buClr>
                <a:srgbClr val="FF0000"/>
              </a:buClr>
              <a:buFont typeface="Wingdings" pitchFamily="2" charset="2"/>
              <a:buChar char="n"/>
            </a:pPr>
            <a:r>
              <a:rPr lang="zh-CN" altLang="en-US" sz="2400" dirty="0" smtClean="0">
                <a:latin typeface="楷体_GB2312" pitchFamily="49" charset="-122"/>
                <a:ea typeface="楷体_GB2312" pitchFamily="49" charset="-122"/>
              </a:rPr>
              <a:t>原因：用户名或密码错误、用户不存在、用户欠费。</a:t>
            </a:r>
            <a:endParaRPr lang="en-US" altLang="zh-CN" sz="2400" dirty="0" smtClean="0">
              <a:latin typeface="楷体_GB2312" pitchFamily="49" charset="-122"/>
              <a:ea typeface="楷体_GB2312" pitchFamily="49" charset="-122"/>
            </a:endParaRPr>
          </a:p>
          <a:p>
            <a:pPr>
              <a:buClr>
                <a:srgbClr val="FF0000"/>
              </a:buClr>
              <a:buFont typeface="Wingdings" pitchFamily="2" charset="2"/>
              <a:buChar char="n"/>
            </a:pPr>
            <a:r>
              <a:rPr lang="zh-CN" altLang="en-US" sz="2400" dirty="0" smtClean="0">
                <a:latin typeface="楷体_GB2312" pitchFamily="49" charset="-122"/>
                <a:ea typeface="楷体_GB2312" pitchFamily="49" charset="-122"/>
              </a:rPr>
              <a:t>解决方法：确认用户名密码的正确性（大小写）；联系网络管理人员；续交费用。</a:t>
            </a:r>
          </a:p>
          <a:p>
            <a:pPr>
              <a:buClr>
                <a:srgbClr val="FF0000"/>
              </a:buClr>
              <a:buFont typeface="Wingdings" pitchFamily="2" charset="2"/>
              <a:buChar char="n"/>
            </a:pPr>
            <a:endParaRPr lang="zh-CN" altLang="en-US" sz="2400" dirty="0">
              <a:latin typeface="楷体_GB2312" pitchFamily="49" charset="-122"/>
              <a:ea typeface="楷体_GB2312" pitchFamily="49" charset="-122"/>
            </a:endParaRPr>
          </a:p>
        </p:txBody>
      </p:sp>
      <p:cxnSp>
        <p:nvCxnSpPr>
          <p:cNvPr id="5" name="直接连接符 4"/>
          <p:cNvCxnSpPr/>
          <p:nvPr/>
        </p:nvCxnSpPr>
        <p:spPr>
          <a:xfrm flipV="1">
            <a:off x="428596" y="1142984"/>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6" name="内容占位符 2"/>
          <p:cNvSpPr txBox="1">
            <a:spLocks/>
          </p:cNvSpPr>
          <p:nvPr/>
        </p:nvSpPr>
        <p:spPr>
          <a:xfrm>
            <a:off x="485804" y="4171968"/>
            <a:ext cx="8229600" cy="2114552"/>
          </a:xfrm>
          <a:prstGeom prst="rect">
            <a:avLst/>
          </a:prstGeom>
        </p:spPr>
        <p:txBody>
          <a:bodyPr vert="horz" lIns="91440" tIns="45720" rIns="91440" bIns="45720" rtlCol="0">
            <a:normAutofit/>
          </a:bodyPr>
          <a:lstStyle/>
          <a:p>
            <a:pPr marL="342900" lvl="0" indent="-342900">
              <a:spcBef>
                <a:spcPct val="20000"/>
              </a:spcBef>
              <a:buClr>
                <a:srgbClr val="FF0000"/>
              </a:buClr>
              <a:buFont typeface="Wingdings" pitchFamily="2" charset="2"/>
              <a:buChar char="n"/>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现象</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14：</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用户被暂停，请先恢复（黑名单）。</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n"/>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原因</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a:t>
            </a:r>
            <a:r>
              <a:rPr lang="zh-CN" altLang="en-US" sz="2400" dirty="0" smtClean="0">
                <a:latin typeface="楷体_GB2312" pitchFamily="49" charset="-122"/>
                <a:ea typeface="楷体_GB2312" pitchFamily="49" charset="-122"/>
              </a:rPr>
              <a:t>帐号被暂停或欠费。</a:t>
            </a:r>
            <a:endParaRPr lang="en-US" altLang="zh-CN" sz="2400" dirty="0" smtClean="0">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n"/>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解决方法：</a:t>
            </a:r>
            <a:r>
              <a:rPr lang="zh-CN" altLang="en-US" sz="2400" dirty="0" smtClean="0">
                <a:latin typeface="楷体_GB2312" pitchFamily="49" charset="-122"/>
                <a:ea typeface="楷体_GB2312" pitchFamily="49" charset="-122"/>
              </a:rPr>
              <a:t>带有效证件到一卡通中心处理或续交费用。</a:t>
            </a:r>
            <a:endParaRPr lang="zh-CN" altLang="en-US" sz="2400" dirty="0">
              <a:latin typeface="楷体_GB2312" pitchFamily="49" charset="-122"/>
              <a:ea typeface="楷体_GB2312" pitchFamily="49" charset="-122"/>
            </a:endParaRPr>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6900882" cy="1143000"/>
          </a:xfrm>
        </p:spPr>
        <p:txBody>
          <a:bodyPr>
            <a:normAutofit/>
          </a:bodyPr>
          <a:lstStyle/>
          <a:p>
            <a:pPr algn="l"/>
            <a:r>
              <a:rPr lang="zh-CN" altLang="en-US" sz="2800" dirty="0" smtClean="0">
                <a:latin typeface="黑体" pitchFamily="2" charset="-122"/>
                <a:ea typeface="黑体" pitchFamily="2" charset="-122"/>
              </a:rPr>
              <a:t>一、客户端常见故障与排除</a:t>
            </a:r>
            <a:endParaRPr lang="zh-CN" altLang="en-US" sz="2800" dirty="0">
              <a:latin typeface="黑体" pitchFamily="2" charset="-122"/>
              <a:ea typeface="黑体" pitchFamily="2" charset="-122"/>
            </a:endParaRPr>
          </a:p>
        </p:txBody>
      </p:sp>
      <p:sp>
        <p:nvSpPr>
          <p:cNvPr id="3" name="内容占位符 2"/>
          <p:cNvSpPr>
            <a:spLocks noGrp="1"/>
          </p:cNvSpPr>
          <p:nvPr>
            <p:ph idx="1"/>
          </p:nvPr>
        </p:nvSpPr>
        <p:spPr>
          <a:xfrm>
            <a:off x="457200" y="1285860"/>
            <a:ext cx="8229600" cy="3186122"/>
          </a:xfrm>
        </p:spPr>
        <p:txBody>
          <a:bodyPr>
            <a:noAutofit/>
          </a:bodyPr>
          <a:lstStyle/>
          <a:p>
            <a:pPr>
              <a:buClr>
                <a:srgbClr val="FF0000"/>
              </a:buClr>
              <a:buFont typeface="Wingdings" pitchFamily="2" charset="2"/>
              <a:buChar char="n"/>
            </a:pPr>
            <a:r>
              <a:rPr lang="zh-CN" altLang="en-US" sz="2400" dirty="0" smtClean="0">
                <a:latin typeface="楷体_GB2312" pitchFamily="49" charset="-122"/>
                <a:ea typeface="楷体_GB2312" pitchFamily="49" charset="-122"/>
              </a:rPr>
              <a:t>现象</a:t>
            </a:r>
            <a:r>
              <a:rPr lang="en-US" altLang="zh-CN" sz="2400" dirty="0" smtClean="0">
                <a:latin typeface="楷体_GB2312" pitchFamily="49" charset="-122"/>
                <a:ea typeface="楷体_GB2312" pitchFamily="49" charset="-122"/>
              </a:rPr>
              <a:t>15：</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找不到合适的网卡或未完成网卡初始化。</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原因：系统没有正常获得网卡信息，或者网瞳有问题。也可能是由于锐捷运行时所需的进程或服务被</a:t>
            </a:r>
            <a:r>
              <a:rPr lang="en-US" altLang="zh-CN" sz="2400" dirty="0" smtClean="0">
                <a:latin typeface="楷体_GB2312" pitchFamily="49" charset="-122"/>
                <a:ea typeface="楷体_GB2312" pitchFamily="49" charset="-122"/>
              </a:rPr>
              <a:t>360</a:t>
            </a:r>
            <a:r>
              <a:rPr lang="zh-CN" altLang="en-US" sz="2400" dirty="0" smtClean="0">
                <a:latin typeface="楷体_GB2312" pitchFamily="49" charset="-122"/>
                <a:ea typeface="楷体_GB2312" pitchFamily="49" charset="-122"/>
              </a:rPr>
              <a:t>安全卫士等安全软件禁用。</a:t>
            </a:r>
            <a:endParaRPr lang="en-US" altLang="zh-CN" sz="2400" dirty="0" smtClean="0">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解决方法：请检查网络连接是否已连上，检查或更换网线，接口是否有问题。此外，已安装安全软件（以</a:t>
            </a:r>
            <a:r>
              <a:rPr lang="en-US" altLang="zh-CN" sz="2400" dirty="0" smtClean="0">
                <a:latin typeface="楷体_GB2312" pitchFamily="49" charset="-122"/>
                <a:ea typeface="楷体_GB2312" pitchFamily="49" charset="-122"/>
              </a:rPr>
              <a:t>360</a:t>
            </a:r>
            <a:r>
              <a:rPr lang="zh-CN" altLang="en-US" sz="2400" dirty="0" smtClean="0">
                <a:latin typeface="楷体_GB2312" pitchFamily="49" charset="-122"/>
                <a:ea typeface="楷体_GB2312" pitchFamily="49" charset="-122"/>
              </a:rPr>
              <a:t>安全卫士为例）的用户可用</a:t>
            </a:r>
            <a:r>
              <a:rPr lang="en-US" altLang="zh-CN" sz="2400" dirty="0" smtClean="0">
                <a:latin typeface="楷体_GB2312" pitchFamily="49" charset="-122"/>
                <a:ea typeface="楷体_GB2312" pitchFamily="49" charset="-122"/>
              </a:rPr>
              <a:t>360</a:t>
            </a:r>
            <a:r>
              <a:rPr lang="zh-CN" altLang="en-US" sz="2400" dirty="0" smtClean="0">
                <a:latin typeface="楷体_GB2312" pitchFamily="49" charset="-122"/>
                <a:ea typeface="楷体_GB2312" pitchFamily="49" charset="-122"/>
              </a:rPr>
              <a:t>恢复，也可解决问题。</a:t>
            </a:r>
          </a:p>
          <a:p>
            <a:pPr>
              <a:buClr>
                <a:srgbClr val="FF0000"/>
              </a:buClr>
              <a:buFont typeface="Wingdings" pitchFamily="2" charset="2"/>
              <a:buChar char="n"/>
            </a:pPr>
            <a:endParaRPr lang="zh-CN" altLang="en-US" sz="2200" dirty="0">
              <a:latin typeface="楷体_GB2312" pitchFamily="49" charset="-122"/>
              <a:ea typeface="楷体_GB2312" pitchFamily="49" charset="-122"/>
            </a:endParaRPr>
          </a:p>
        </p:txBody>
      </p:sp>
      <p:cxnSp>
        <p:nvCxnSpPr>
          <p:cNvPr id="5" name="直接连接符 4"/>
          <p:cNvCxnSpPr/>
          <p:nvPr/>
        </p:nvCxnSpPr>
        <p:spPr>
          <a:xfrm flipV="1">
            <a:off x="428596" y="1142984"/>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6" name="内容占位符 2"/>
          <p:cNvSpPr txBox="1">
            <a:spLocks/>
          </p:cNvSpPr>
          <p:nvPr/>
        </p:nvSpPr>
        <p:spPr>
          <a:xfrm>
            <a:off x="500034" y="4143380"/>
            <a:ext cx="8229600" cy="2114552"/>
          </a:xfrm>
          <a:prstGeom prst="rect">
            <a:avLst/>
          </a:prstGeom>
        </p:spPr>
        <p:txBody>
          <a:bodyPr vert="horz" lIns="91440" tIns="45720" rIns="91440" bIns="45720" rtlCol="0">
            <a:noAutofit/>
          </a:bodyPr>
          <a:lstStyle/>
          <a:p>
            <a:pPr marL="342900" lvl="0" indent="-342900">
              <a:spcBef>
                <a:spcPct val="20000"/>
              </a:spcBef>
              <a:buClr>
                <a:srgbClr val="FF0000"/>
              </a:buClr>
              <a:buFont typeface="Wingdings" pitchFamily="2" charset="2"/>
              <a:buChar char="n"/>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现象</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16：</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网卡</a:t>
            </a:r>
            <a:r>
              <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MAC</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与操作系统</a:t>
            </a:r>
            <a:r>
              <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MAC</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不一致。</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Ø"/>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原因</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a:t>
            </a:r>
            <a:r>
              <a:rPr lang="zh-CN" altLang="en-US" sz="2400" dirty="0" smtClean="0">
                <a:latin typeface="楷体_GB2312" pitchFamily="49" charset="-122"/>
                <a:ea typeface="楷体_GB2312" pitchFamily="49" charset="-122"/>
              </a:rPr>
              <a:t>手动修改过</a:t>
            </a:r>
            <a:r>
              <a:rPr lang="en-US" altLang="zh-CN" sz="2400" dirty="0" smtClean="0">
                <a:latin typeface="楷体_GB2312" pitchFamily="49" charset="-122"/>
                <a:ea typeface="楷体_GB2312" pitchFamily="49" charset="-122"/>
              </a:rPr>
              <a:t>MAC</a:t>
            </a:r>
            <a:r>
              <a:rPr lang="zh-CN" altLang="en-US" sz="2400" dirty="0" smtClean="0">
                <a:latin typeface="楷体_GB2312" pitchFamily="49" charset="-122"/>
                <a:ea typeface="楷体_GB2312" pitchFamily="49" charset="-122"/>
              </a:rPr>
              <a:t>地址。</a:t>
            </a:r>
            <a:endParaRPr lang="en-US" altLang="zh-CN" sz="2400" dirty="0" smtClean="0">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Ø"/>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解决方法：</a:t>
            </a:r>
            <a:r>
              <a:rPr lang="zh-CN" altLang="en-US" sz="2400" dirty="0" smtClean="0">
                <a:latin typeface="楷体_GB2312" pitchFamily="49" charset="-122"/>
                <a:ea typeface="楷体_GB2312" pitchFamily="49" charset="-122"/>
              </a:rPr>
              <a:t>将操作系统</a:t>
            </a:r>
            <a:r>
              <a:rPr lang="en-US" altLang="zh-CN" sz="2400" dirty="0" smtClean="0">
                <a:latin typeface="楷体_GB2312" pitchFamily="49" charset="-122"/>
                <a:ea typeface="楷体_GB2312" pitchFamily="49" charset="-122"/>
              </a:rPr>
              <a:t>MAC</a:t>
            </a:r>
            <a:r>
              <a:rPr lang="zh-CN" altLang="en-US" sz="2400" dirty="0" smtClean="0">
                <a:latin typeface="楷体_GB2312" pitchFamily="49" charset="-122"/>
                <a:ea typeface="楷体_GB2312" pitchFamily="49" charset="-122"/>
              </a:rPr>
              <a:t>改成与网卡</a:t>
            </a:r>
            <a:r>
              <a:rPr lang="en-US" altLang="zh-CN" sz="2400" dirty="0" smtClean="0">
                <a:latin typeface="楷体_GB2312" pitchFamily="49" charset="-122"/>
                <a:ea typeface="楷体_GB2312" pitchFamily="49" charset="-122"/>
              </a:rPr>
              <a:t>MAC</a:t>
            </a:r>
            <a:r>
              <a:rPr lang="zh-CN" altLang="en-US" sz="2400" dirty="0" smtClean="0">
                <a:latin typeface="楷体_GB2312" pitchFamily="49" charset="-122"/>
                <a:ea typeface="楷体_GB2312" pitchFamily="49" charset="-122"/>
              </a:rPr>
              <a:t>一致。在本地连接的属性中选择</a:t>
            </a:r>
            <a:r>
              <a:rPr lang="en-US" altLang="zh-CN" sz="2400" dirty="0" smtClean="0">
                <a:latin typeface="楷体_GB2312" pitchFamily="49" charset="-122"/>
                <a:ea typeface="楷体_GB2312" pitchFamily="49" charset="-122"/>
              </a:rPr>
              <a:t>“</a:t>
            </a:r>
            <a:r>
              <a:rPr lang="zh-CN" altLang="en-US" sz="2400" dirty="0" smtClean="0">
                <a:latin typeface="楷体_GB2312" pitchFamily="49" charset="-122"/>
                <a:ea typeface="楷体_GB2312" pitchFamily="49" charset="-122"/>
              </a:rPr>
              <a:t>配置</a:t>
            </a:r>
            <a:r>
              <a:rPr lang="en-US" altLang="zh-CN" sz="2400" dirty="0" smtClean="0">
                <a:latin typeface="楷体_GB2312" pitchFamily="49" charset="-122"/>
                <a:ea typeface="楷体_GB2312" pitchFamily="49" charset="-122"/>
              </a:rPr>
              <a:t>”，</a:t>
            </a:r>
            <a:r>
              <a:rPr lang="zh-CN" altLang="en-US" sz="2400" dirty="0" smtClean="0">
                <a:latin typeface="楷体_GB2312" pitchFamily="49" charset="-122"/>
                <a:ea typeface="楷体_GB2312" pitchFamily="49" charset="-122"/>
              </a:rPr>
              <a:t>在高级中找到</a:t>
            </a:r>
            <a:r>
              <a:rPr lang="en-US" altLang="zh-CN" sz="2400" dirty="0" smtClean="0">
                <a:latin typeface="楷体_GB2312" pitchFamily="49" charset="-122"/>
                <a:ea typeface="楷体_GB2312" pitchFamily="49" charset="-122"/>
              </a:rPr>
              <a:t>Network Address(</a:t>
            </a:r>
            <a:r>
              <a:rPr lang="zh-CN" altLang="en-US" sz="2400" dirty="0" smtClean="0">
                <a:latin typeface="楷体_GB2312" pitchFamily="49" charset="-122"/>
                <a:ea typeface="楷体_GB2312" pitchFamily="49" charset="-122"/>
              </a:rPr>
              <a:t>或本地管理地址</a:t>
            </a:r>
            <a:r>
              <a:rPr lang="en-US" altLang="zh-CN" sz="2400" dirty="0" smtClean="0">
                <a:latin typeface="楷体_GB2312" pitchFamily="49" charset="-122"/>
                <a:ea typeface="楷体_GB2312" pitchFamily="49" charset="-122"/>
              </a:rPr>
              <a:t>)，</a:t>
            </a:r>
            <a:r>
              <a:rPr lang="zh-CN" altLang="en-US" sz="2400" dirty="0" smtClean="0">
                <a:latin typeface="楷体_GB2312" pitchFamily="49" charset="-122"/>
                <a:ea typeface="楷体_GB2312" pitchFamily="49" charset="-122"/>
              </a:rPr>
              <a:t>改成不存在。若备份过原网卡</a:t>
            </a:r>
            <a:r>
              <a:rPr lang="en-US" altLang="zh-CN" sz="2400" dirty="0" smtClean="0">
                <a:latin typeface="楷体_GB2312" pitchFamily="49" charset="-122"/>
                <a:ea typeface="楷体_GB2312" pitchFamily="49" charset="-122"/>
              </a:rPr>
              <a:t>MAC</a:t>
            </a:r>
            <a:r>
              <a:rPr lang="zh-CN" altLang="en-US" sz="2400" dirty="0" smtClean="0">
                <a:latin typeface="楷体_GB2312" pitchFamily="49" charset="-122"/>
                <a:ea typeface="楷体_GB2312" pitchFamily="49" charset="-122"/>
              </a:rPr>
              <a:t>则将原</a:t>
            </a:r>
            <a:r>
              <a:rPr lang="en-US" altLang="zh-CN" sz="2400" dirty="0" smtClean="0">
                <a:latin typeface="楷体_GB2312" pitchFamily="49" charset="-122"/>
                <a:ea typeface="楷体_GB2312" pitchFamily="49" charset="-122"/>
              </a:rPr>
              <a:t>MAC</a:t>
            </a:r>
            <a:r>
              <a:rPr lang="zh-CN" altLang="en-US" sz="2400" dirty="0" smtClean="0">
                <a:latin typeface="楷体_GB2312" pitchFamily="49" charset="-122"/>
                <a:ea typeface="楷体_GB2312" pitchFamily="49" charset="-122"/>
              </a:rPr>
              <a:t>地址填入即可。</a:t>
            </a:r>
            <a:endParaRPr lang="zh-CN" altLang="en-US" sz="2400" dirty="0">
              <a:latin typeface="楷体_GB2312" pitchFamily="49" charset="-122"/>
              <a:ea typeface="楷体_GB2312" pitchFamily="49" charset="-122"/>
            </a:endParaRPr>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6900882" cy="1143000"/>
          </a:xfrm>
        </p:spPr>
        <p:txBody>
          <a:bodyPr>
            <a:normAutofit/>
          </a:bodyPr>
          <a:lstStyle/>
          <a:p>
            <a:pPr algn="l"/>
            <a:r>
              <a:rPr lang="zh-CN" altLang="en-US" sz="2800" dirty="0" smtClean="0">
                <a:latin typeface="黑体" pitchFamily="2" charset="-122"/>
                <a:ea typeface="黑体" pitchFamily="2" charset="-122"/>
              </a:rPr>
              <a:t>一、客户端常见故障与排除</a:t>
            </a:r>
            <a:endParaRPr lang="zh-CN" altLang="en-US" sz="2800" dirty="0">
              <a:latin typeface="黑体" pitchFamily="2" charset="-122"/>
              <a:ea typeface="黑体" pitchFamily="2" charset="-122"/>
            </a:endParaRPr>
          </a:p>
        </p:txBody>
      </p:sp>
      <p:sp>
        <p:nvSpPr>
          <p:cNvPr id="3" name="内容占位符 2"/>
          <p:cNvSpPr>
            <a:spLocks noGrp="1"/>
          </p:cNvSpPr>
          <p:nvPr>
            <p:ph idx="1"/>
          </p:nvPr>
        </p:nvSpPr>
        <p:spPr>
          <a:xfrm>
            <a:off x="457200" y="1571612"/>
            <a:ext cx="8229600" cy="4572032"/>
          </a:xfrm>
        </p:spPr>
        <p:txBody>
          <a:bodyPr>
            <a:noAutofit/>
          </a:bodyPr>
          <a:lstStyle/>
          <a:p>
            <a:pPr>
              <a:buClr>
                <a:srgbClr val="FF0000"/>
              </a:buClr>
              <a:buFont typeface="Wingdings" pitchFamily="2" charset="2"/>
              <a:buChar char="n"/>
            </a:pPr>
            <a:r>
              <a:rPr lang="zh-CN" altLang="en-US" sz="2400" dirty="0" smtClean="0">
                <a:latin typeface="楷体_GB2312" pitchFamily="49" charset="-122"/>
                <a:ea typeface="楷体_GB2312" pitchFamily="49" charset="-122"/>
              </a:rPr>
              <a:t>现象</a:t>
            </a:r>
            <a:r>
              <a:rPr lang="en-US" altLang="zh-CN" sz="2400" dirty="0" smtClean="0">
                <a:latin typeface="楷体_GB2312" pitchFamily="49" charset="-122"/>
                <a:ea typeface="楷体_GB2312" pitchFamily="49" charset="-122"/>
              </a:rPr>
              <a:t>17：</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认证成功一段时间后，客户端自动断开并弹出</a:t>
            </a:r>
            <a:r>
              <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如果你安装有多个网卡，请将非认证用户网卡禁用，如果同一个网卡上设置有多个</a:t>
            </a:r>
            <a:r>
              <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IP，</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请保留一个</a:t>
            </a:r>
            <a:r>
              <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IP”</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的提示信息。</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原因：你的主机可能开启了多张网卡，或者你的当前认证网卡上可能设置有两个</a:t>
            </a:r>
            <a:r>
              <a:rPr lang="en-US" altLang="zh-CN" sz="2400" dirty="0" smtClean="0">
                <a:latin typeface="楷体_GB2312" pitchFamily="49" charset="-122"/>
                <a:ea typeface="楷体_GB2312" pitchFamily="49" charset="-122"/>
              </a:rPr>
              <a:t>IP</a:t>
            </a:r>
            <a:r>
              <a:rPr lang="zh-CN" altLang="en-US" sz="2400" dirty="0" smtClean="0">
                <a:latin typeface="楷体_GB2312" pitchFamily="49" charset="-122"/>
                <a:ea typeface="楷体_GB2312" pitchFamily="49" charset="-122"/>
              </a:rPr>
              <a:t>地址。此外，安装</a:t>
            </a:r>
            <a:r>
              <a:rPr lang="en-US" altLang="zh-CN" sz="2400" dirty="0" err="1" smtClean="0">
                <a:latin typeface="楷体_GB2312" pitchFamily="49" charset="-122"/>
                <a:ea typeface="楷体_GB2312" pitchFamily="49" charset="-122"/>
              </a:rPr>
              <a:t>Vmware</a:t>
            </a:r>
            <a:r>
              <a:rPr lang="zh-CN" altLang="en-US" sz="2400" dirty="0" smtClean="0">
                <a:latin typeface="楷体_GB2312" pitchFamily="49" charset="-122"/>
                <a:ea typeface="楷体_GB2312" pitchFamily="49" charset="-122"/>
              </a:rPr>
              <a:t>等虚拟机软件后虚拟网卡也会导致该结果。</a:t>
            </a:r>
            <a:endParaRPr lang="en-US" altLang="zh-CN" sz="2400" dirty="0" smtClean="0">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解决方法：请将你主机的其他非认证用网卡卸载或禁用，尤其是无线网卡。</a:t>
            </a:r>
            <a:r>
              <a:rPr lang="en-US" altLang="zh-CN" sz="2400" dirty="0" smtClean="0">
                <a:latin typeface="楷体_GB2312" pitchFamily="49" charset="-122"/>
                <a:ea typeface="楷体_GB2312" pitchFamily="49" charset="-122"/>
              </a:rPr>
              <a:t> </a:t>
            </a:r>
            <a:r>
              <a:rPr lang="en-US" altLang="zh-CN" sz="2400" dirty="0" err="1" smtClean="0">
                <a:latin typeface="楷体_GB2312" pitchFamily="49" charset="-122"/>
                <a:ea typeface="楷体_GB2312" pitchFamily="49" charset="-122"/>
              </a:rPr>
              <a:t>Vmware</a:t>
            </a:r>
            <a:r>
              <a:rPr lang="zh-CN" altLang="en-US" sz="2400" dirty="0" smtClean="0">
                <a:latin typeface="楷体_GB2312" pitchFamily="49" charset="-122"/>
                <a:ea typeface="楷体_GB2312" pitchFamily="49" charset="-122"/>
              </a:rPr>
              <a:t>等虚拟机软件后虚拟网卡也要禁用。</a:t>
            </a:r>
          </a:p>
          <a:p>
            <a:pPr>
              <a:buClr>
                <a:srgbClr val="FF0000"/>
              </a:buClr>
              <a:buFont typeface="Wingdings" pitchFamily="2" charset="2"/>
              <a:buChar char="n"/>
            </a:pPr>
            <a:endParaRPr lang="zh-CN" altLang="en-US" sz="2200" dirty="0" smtClean="0">
              <a:latin typeface="楷体_GB2312" pitchFamily="49" charset="-122"/>
              <a:ea typeface="楷体_GB2312" pitchFamily="49" charset="-122"/>
            </a:endParaRPr>
          </a:p>
          <a:p>
            <a:pPr>
              <a:buClr>
                <a:srgbClr val="FF0000"/>
              </a:buClr>
              <a:buFont typeface="Wingdings" pitchFamily="2" charset="2"/>
              <a:buChar char="n"/>
            </a:pPr>
            <a:endParaRPr lang="zh-CN" altLang="en-US" sz="2200" dirty="0">
              <a:latin typeface="楷体_GB2312" pitchFamily="49" charset="-122"/>
              <a:ea typeface="楷体_GB2312" pitchFamily="49" charset="-122"/>
            </a:endParaRPr>
          </a:p>
        </p:txBody>
      </p:sp>
      <p:cxnSp>
        <p:nvCxnSpPr>
          <p:cNvPr id="5" name="直接连接符 4"/>
          <p:cNvCxnSpPr/>
          <p:nvPr/>
        </p:nvCxnSpPr>
        <p:spPr>
          <a:xfrm flipV="1">
            <a:off x="428596" y="1142984"/>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Tree>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901014" cy="1143000"/>
          </a:xfrm>
        </p:spPr>
        <p:txBody>
          <a:bodyPr>
            <a:normAutofit/>
          </a:bodyPr>
          <a:lstStyle/>
          <a:p>
            <a:r>
              <a:rPr lang="zh-CN" altLang="en-US" sz="4000" b="1" dirty="0" smtClean="0"/>
              <a:t>目  录</a:t>
            </a:r>
            <a:endParaRPr lang="zh-CN" altLang="en-US" sz="4000" b="1" dirty="0"/>
          </a:p>
        </p:txBody>
      </p:sp>
      <p:sp>
        <p:nvSpPr>
          <p:cNvPr id="3" name="内容占位符 2"/>
          <p:cNvSpPr>
            <a:spLocks noGrp="1"/>
          </p:cNvSpPr>
          <p:nvPr>
            <p:ph idx="1"/>
          </p:nvPr>
        </p:nvSpPr>
        <p:spPr>
          <a:xfrm>
            <a:off x="785786" y="2671771"/>
            <a:ext cx="7186634" cy="757229"/>
          </a:xfrm>
          <a:gradFill>
            <a:gsLst>
              <a:gs pos="0">
                <a:srgbClr val="FF0000"/>
              </a:gs>
              <a:gs pos="45000">
                <a:srgbClr val="FF7A00"/>
              </a:gs>
              <a:gs pos="70000">
                <a:srgbClr val="FF0300"/>
              </a:gs>
              <a:gs pos="100000">
                <a:srgbClr val="4D0808"/>
              </a:gs>
            </a:gsLst>
            <a:lin ang="5400000" scaled="0"/>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algn="ctr">
              <a:buNone/>
            </a:pPr>
            <a:r>
              <a:rPr lang="zh-CN" altLang="en-US" dirty="0" smtClean="0"/>
              <a:t>一、客户端常见故障排除</a:t>
            </a:r>
            <a:endParaRPr lang="en-US" altLang="zh-CN" dirty="0" smtClean="0"/>
          </a:p>
        </p:txBody>
      </p:sp>
      <p:sp>
        <p:nvSpPr>
          <p:cNvPr id="5" name="内容占位符 2"/>
          <p:cNvSpPr txBox="1">
            <a:spLocks/>
          </p:cNvSpPr>
          <p:nvPr/>
        </p:nvSpPr>
        <p:spPr>
          <a:xfrm>
            <a:off x="785786" y="4171969"/>
            <a:ext cx="7186634" cy="757229"/>
          </a:xfrm>
          <a:prstGeom prst="rect">
            <a:avLst/>
          </a:prstGeom>
          <a:gradFill>
            <a:gsLst>
              <a:gs pos="0">
                <a:srgbClr val="FF0000"/>
              </a:gs>
              <a:gs pos="45000">
                <a:srgbClr val="FF7A00"/>
              </a:gs>
              <a:gs pos="70000">
                <a:srgbClr val="FF0300"/>
              </a:gs>
              <a:gs pos="100000">
                <a:srgbClr val="4D0808"/>
              </a:gs>
            </a:gsLst>
            <a:lin ang="5400000" scaled="0"/>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zh-CN" altLang="en-US" sz="32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rPr>
              <a:t>二、使用校园网如何省钱</a:t>
            </a:r>
            <a:endParaRPr kumimoji="0" lang="en-US" altLang="zh-CN" sz="32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cxnSp>
        <p:nvCxnSpPr>
          <p:cNvPr id="7" name="直接连接符 6"/>
          <p:cNvCxnSpPr/>
          <p:nvPr/>
        </p:nvCxnSpPr>
        <p:spPr>
          <a:xfrm>
            <a:off x="285720" y="1571612"/>
            <a:ext cx="8429684" cy="71438"/>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314" y="285752"/>
            <a:ext cx="8072462" cy="714356"/>
          </a:xfrm>
        </p:spPr>
        <p:txBody>
          <a:bodyPr vert="horz" lIns="91440" tIns="45720" rIns="91440" bIns="45720" rtlCol="0" anchor="ctr">
            <a:normAutofit/>
          </a:bodyPr>
          <a:lstStyle/>
          <a:p>
            <a:pPr algn="l"/>
            <a:r>
              <a:rPr lang="zh-CN" altLang="en-US" sz="2800" dirty="0" smtClean="0">
                <a:latin typeface="黑体" pitchFamily="2" charset="-122"/>
                <a:ea typeface="黑体" pitchFamily="2" charset="-122"/>
              </a:rPr>
              <a:t>二、使用校园网如何省钱</a:t>
            </a:r>
            <a:r>
              <a:rPr lang="en-US" altLang="zh-CN" sz="2800" dirty="0" smtClean="0">
                <a:latin typeface="黑体" pitchFamily="2" charset="-122"/>
                <a:ea typeface="黑体" pitchFamily="2" charset="-122"/>
              </a:rPr>
              <a:t>？      </a:t>
            </a:r>
            <a:r>
              <a:rPr lang="en-US" altLang="zh-CN"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a:t>
            </a:r>
            <a:r>
              <a:rPr lang="zh-CN" altLang="en-US"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了解组合）</a:t>
            </a:r>
            <a:endParaRPr lang="zh-CN" altLang="en-US" sz="2400" b="1" dirty="0">
              <a:solidFill>
                <a:srgbClr val="0000FF"/>
              </a:solidFill>
              <a:effectLst>
                <a:outerShdw blurRad="38100" dist="38100" dir="2700000" algn="tl">
                  <a:srgbClr val="000000">
                    <a:alpha val="43137"/>
                  </a:srgbClr>
                </a:outerShdw>
              </a:effectLst>
              <a:latin typeface="黑体" pitchFamily="2" charset="-122"/>
              <a:ea typeface="黑体" pitchFamily="2" charset="-122"/>
            </a:endParaRPr>
          </a:p>
        </p:txBody>
      </p:sp>
      <p:sp>
        <p:nvSpPr>
          <p:cNvPr id="5" name="太阳形 4"/>
          <p:cNvSpPr/>
          <p:nvPr/>
        </p:nvSpPr>
        <p:spPr>
          <a:xfrm>
            <a:off x="1979821" y="2143116"/>
            <a:ext cx="5021071" cy="3494449"/>
          </a:xfrm>
          <a:prstGeom prst="sun">
            <a:avLst/>
          </a:prstGeom>
          <a:solidFill>
            <a:srgbClr val="12FA39"/>
          </a:solidFill>
          <a:ln>
            <a:gradFill>
              <a:gsLst>
                <a:gs pos="0">
                  <a:srgbClr val="5E9EFF"/>
                </a:gs>
                <a:gs pos="39999">
                  <a:srgbClr val="85C2FF"/>
                </a:gs>
                <a:gs pos="70000">
                  <a:srgbClr val="C4D6EB"/>
                </a:gs>
                <a:gs pos="100000">
                  <a:srgbClr val="FFEBFA"/>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TextBox 5"/>
          <p:cNvSpPr txBox="1"/>
          <p:nvPr/>
        </p:nvSpPr>
        <p:spPr>
          <a:xfrm>
            <a:off x="3571868" y="2928934"/>
            <a:ext cx="1849868" cy="1938992"/>
          </a:xfrm>
          <a:prstGeom prst="rect">
            <a:avLst/>
          </a:prstGeom>
          <a:noFill/>
        </p:spPr>
        <p:txBody>
          <a:bodyPr wrap="square" rtlCol="0">
            <a:spAutoFit/>
          </a:bodyPr>
          <a:lstStyle/>
          <a:p>
            <a:pPr algn="ctr"/>
            <a:endParaRPr lang="en-US" altLang="zh-CN" sz="2000" b="1" dirty="0" smtClean="0">
              <a:solidFill>
                <a:schemeClr val="bg1"/>
              </a:solidFill>
            </a:endParaRPr>
          </a:p>
          <a:p>
            <a:pPr algn="ctr"/>
            <a:r>
              <a:rPr lang="zh-CN" altLang="en-US" sz="2000" b="1" dirty="0" smtClean="0">
                <a:solidFill>
                  <a:schemeClr val="bg1"/>
                </a:solidFill>
              </a:rPr>
              <a:t>月仅</a:t>
            </a:r>
            <a:r>
              <a:rPr lang="en-US" altLang="zh-CN" sz="2000" b="1" dirty="0" smtClean="0">
                <a:solidFill>
                  <a:schemeClr val="bg1"/>
                </a:solidFill>
              </a:rPr>
              <a:t>60</a:t>
            </a:r>
            <a:r>
              <a:rPr lang="zh-CN" altLang="en-US" sz="2000" b="1" dirty="0" smtClean="0">
                <a:solidFill>
                  <a:schemeClr val="bg1"/>
                </a:solidFill>
              </a:rPr>
              <a:t>元包</a:t>
            </a:r>
            <a:r>
              <a:rPr lang="en-US" altLang="zh-CN" sz="2000" b="1" dirty="0" smtClean="0">
                <a:solidFill>
                  <a:schemeClr val="bg1"/>
                </a:solidFill>
              </a:rPr>
              <a:t>4M</a:t>
            </a:r>
            <a:r>
              <a:rPr lang="zh-CN" altLang="en-US" sz="2000" b="1" dirty="0" smtClean="0">
                <a:solidFill>
                  <a:schemeClr val="bg1"/>
                </a:solidFill>
              </a:rPr>
              <a:t>送：</a:t>
            </a:r>
            <a:r>
              <a:rPr lang="en-US" altLang="zh-CN" sz="2000" b="1" dirty="0" smtClean="0">
                <a:solidFill>
                  <a:schemeClr val="bg1"/>
                </a:solidFill>
              </a:rPr>
              <a:t>60</a:t>
            </a:r>
            <a:r>
              <a:rPr lang="zh-CN" altLang="en-US" sz="2000" b="1" dirty="0" smtClean="0">
                <a:solidFill>
                  <a:schemeClr val="bg1"/>
                </a:solidFill>
              </a:rPr>
              <a:t>元话费，选</a:t>
            </a:r>
            <a:r>
              <a:rPr lang="en-US" altLang="zh-CN" sz="2000" b="1" dirty="0" smtClean="0">
                <a:solidFill>
                  <a:schemeClr val="bg1"/>
                </a:solidFill>
              </a:rPr>
              <a:t>36</a:t>
            </a:r>
            <a:r>
              <a:rPr lang="zh-CN" altLang="en-US" sz="2000" b="1" dirty="0" smtClean="0">
                <a:solidFill>
                  <a:schemeClr val="bg1"/>
                </a:solidFill>
              </a:rPr>
              <a:t>沃派</a:t>
            </a:r>
            <a:r>
              <a:rPr lang="en-US" altLang="zh-CN" sz="2000" b="1" dirty="0" smtClean="0">
                <a:solidFill>
                  <a:schemeClr val="bg1"/>
                </a:solidFill>
              </a:rPr>
              <a:t>+2</a:t>
            </a:r>
            <a:r>
              <a:rPr lang="zh-CN" altLang="en-US" sz="2000" b="1" dirty="0" smtClean="0">
                <a:solidFill>
                  <a:schemeClr val="bg1"/>
                </a:solidFill>
              </a:rPr>
              <a:t>语音包</a:t>
            </a:r>
            <a:r>
              <a:rPr lang="en-US" altLang="zh-CN" sz="2000" b="1" dirty="0" smtClean="0">
                <a:solidFill>
                  <a:schemeClr val="bg1"/>
                </a:solidFill>
              </a:rPr>
              <a:t>+22</a:t>
            </a:r>
            <a:r>
              <a:rPr lang="zh-CN" altLang="en-US" sz="2000" b="1" dirty="0" smtClean="0">
                <a:solidFill>
                  <a:schemeClr val="bg1"/>
                </a:solidFill>
              </a:rPr>
              <a:t>元自由话费</a:t>
            </a:r>
            <a:endParaRPr lang="zh-CN" altLang="en-US" sz="2000" b="1" dirty="0">
              <a:solidFill>
                <a:schemeClr val="bg1"/>
              </a:solidFill>
            </a:endParaRPr>
          </a:p>
        </p:txBody>
      </p:sp>
      <p:sp>
        <p:nvSpPr>
          <p:cNvPr id="16" name="椭圆 15"/>
          <p:cNvSpPr/>
          <p:nvPr/>
        </p:nvSpPr>
        <p:spPr>
          <a:xfrm>
            <a:off x="1500166" y="1428736"/>
            <a:ext cx="1857388" cy="128588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tx1"/>
                </a:solidFill>
              </a:rPr>
              <a:t>每月</a:t>
            </a:r>
            <a:r>
              <a:rPr lang="en-US" altLang="zh-CN" b="1" dirty="0" smtClean="0">
                <a:solidFill>
                  <a:schemeClr val="tx1"/>
                </a:solidFill>
              </a:rPr>
              <a:t>50</a:t>
            </a:r>
            <a:r>
              <a:rPr lang="zh-CN" altLang="en-US" b="1" dirty="0" smtClean="0">
                <a:solidFill>
                  <a:schemeClr val="tx1"/>
                </a:solidFill>
              </a:rPr>
              <a:t>条递增短信，</a:t>
            </a:r>
            <a:r>
              <a:rPr lang="en-US" altLang="zh-CN" b="1" dirty="0" smtClean="0">
                <a:solidFill>
                  <a:schemeClr val="tx1"/>
                </a:solidFill>
              </a:rPr>
              <a:t>7</a:t>
            </a:r>
            <a:r>
              <a:rPr lang="zh-CN" altLang="en-US" b="1" dirty="0" smtClean="0">
                <a:solidFill>
                  <a:schemeClr val="tx1"/>
                </a:solidFill>
              </a:rPr>
              <a:t>月后</a:t>
            </a:r>
            <a:r>
              <a:rPr lang="en-US" altLang="zh-CN" b="1" dirty="0" smtClean="0">
                <a:solidFill>
                  <a:schemeClr val="tx1"/>
                </a:solidFill>
              </a:rPr>
              <a:t>300</a:t>
            </a:r>
            <a:r>
              <a:rPr lang="zh-CN" altLang="en-US" b="1" dirty="0" smtClean="0">
                <a:solidFill>
                  <a:schemeClr val="tx1"/>
                </a:solidFill>
              </a:rPr>
              <a:t>条</a:t>
            </a:r>
            <a:r>
              <a:rPr lang="en-US" altLang="zh-CN" b="1" dirty="0" smtClean="0">
                <a:solidFill>
                  <a:schemeClr val="tx1"/>
                </a:solidFill>
              </a:rPr>
              <a:t>/</a:t>
            </a:r>
            <a:r>
              <a:rPr lang="zh-CN" altLang="en-US" b="1" dirty="0" smtClean="0">
                <a:solidFill>
                  <a:schemeClr val="tx1"/>
                </a:solidFill>
              </a:rPr>
              <a:t>月</a:t>
            </a:r>
            <a:endParaRPr lang="zh-CN" altLang="en-US" b="1" dirty="0">
              <a:solidFill>
                <a:schemeClr val="tx1"/>
              </a:solidFill>
            </a:endParaRPr>
          </a:p>
        </p:txBody>
      </p:sp>
      <p:sp>
        <p:nvSpPr>
          <p:cNvPr id="17" name="心形 16"/>
          <p:cNvSpPr/>
          <p:nvPr/>
        </p:nvSpPr>
        <p:spPr>
          <a:xfrm>
            <a:off x="3286116" y="5214950"/>
            <a:ext cx="2428892" cy="1571636"/>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每年</a:t>
            </a:r>
            <a:r>
              <a:rPr lang="en-US" altLang="zh-CN" dirty="0" smtClean="0"/>
              <a:t>1、2、7、8</a:t>
            </a:r>
            <a:r>
              <a:rPr lang="zh-CN" altLang="en-US" dirty="0" smtClean="0"/>
              <a:t>月假期内赠送通话分数和流量自动漫游</a:t>
            </a:r>
            <a:endParaRPr lang="zh-CN" altLang="en-US" dirty="0"/>
          </a:p>
        </p:txBody>
      </p:sp>
      <p:sp>
        <p:nvSpPr>
          <p:cNvPr id="19" name="椭圆 18"/>
          <p:cNvSpPr/>
          <p:nvPr/>
        </p:nvSpPr>
        <p:spPr>
          <a:xfrm>
            <a:off x="357158" y="3143248"/>
            <a:ext cx="1928826" cy="12144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22</a:t>
            </a:r>
            <a:r>
              <a:rPr lang="zh-CN" altLang="en-US" dirty="0" smtClean="0"/>
              <a:t>元自由话费可选各类国内、省内流量包</a:t>
            </a:r>
            <a:endParaRPr lang="zh-CN" altLang="en-US" dirty="0"/>
          </a:p>
        </p:txBody>
      </p:sp>
      <p:sp>
        <p:nvSpPr>
          <p:cNvPr id="20" name="椭圆 19"/>
          <p:cNvSpPr/>
          <p:nvPr/>
        </p:nvSpPr>
        <p:spPr>
          <a:xfrm>
            <a:off x="6786578" y="3143248"/>
            <a:ext cx="1928826" cy="12144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22</a:t>
            </a:r>
            <a:r>
              <a:rPr lang="zh-CN" altLang="en-US" dirty="0" smtClean="0"/>
              <a:t>元自由话费可选</a:t>
            </a:r>
            <a:r>
              <a:rPr lang="en-US" altLang="zh-CN" dirty="0" smtClean="0"/>
              <a:t>“QQ</a:t>
            </a:r>
            <a:r>
              <a:rPr lang="zh-CN" altLang="en-US" dirty="0" smtClean="0"/>
              <a:t>开钻</a:t>
            </a:r>
            <a:r>
              <a:rPr lang="en-US" altLang="zh-CN" dirty="0" smtClean="0"/>
              <a:t>”</a:t>
            </a:r>
            <a:endParaRPr lang="zh-CN" altLang="en-US" dirty="0"/>
          </a:p>
        </p:txBody>
      </p:sp>
      <p:sp>
        <p:nvSpPr>
          <p:cNvPr id="21" name="椭圆 20"/>
          <p:cNvSpPr/>
          <p:nvPr/>
        </p:nvSpPr>
        <p:spPr>
          <a:xfrm>
            <a:off x="857224" y="4857760"/>
            <a:ext cx="2286016"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22</a:t>
            </a:r>
            <a:r>
              <a:rPr lang="zh-CN" altLang="en-US" dirty="0" smtClean="0"/>
              <a:t>元自由话费可作</a:t>
            </a:r>
            <a:r>
              <a:rPr lang="en-US" altLang="zh-CN" dirty="0" smtClean="0"/>
              <a:t>“</a:t>
            </a:r>
            <a:r>
              <a:rPr lang="zh-CN" altLang="en-US" dirty="0" smtClean="0"/>
              <a:t>校外语音通话、流量</a:t>
            </a:r>
            <a:r>
              <a:rPr lang="en-US" altLang="zh-CN" dirty="0" smtClean="0"/>
              <a:t>“</a:t>
            </a:r>
            <a:r>
              <a:rPr lang="zh-CN" altLang="en-US" dirty="0" smtClean="0"/>
              <a:t>费用</a:t>
            </a:r>
            <a:endParaRPr lang="zh-CN" altLang="en-US" dirty="0"/>
          </a:p>
        </p:txBody>
      </p:sp>
      <p:sp>
        <p:nvSpPr>
          <p:cNvPr id="22" name="椭圆 21"/>
          <p:cNvSpPr/>
          <p:nvPr/>
        </p:nvSpPr>
        <p:spPr>
          <a:xfrm>
            <a:off x="5786446" y="4929198"/>
            <a:ext cx="2286016"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22</a:t>
            </a:r>
            <a:r>
              <a:rPr lang="zh-CN" altLang="en-US" dirty="0" smtClean="0"/>
              <a:t>元自由话费可选：短信包、联通秘书等其它增值业务</a:t>
            </a:r>
            <a:endParaRPr lang="zh-CN" altLang="en-US" dirty="0"/>
          </a:p>
        </p:txBody>
      </p:sp>
      <p:cxnSp>
        <p:nvCxnSpPr>
          <p:cNvPr id="13" name="直接连接符 12"/>
          <p:cNvCxnSpPr/>
          <p:nvPr/>
        </p:nvCxnSpPr>
        <p:spPr>
          <a:xfrm flipV="1">
            <a:off x="214282" y="928670"/>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18" name="椭圆 17"/>
          <p:cNvSpPr/>
          <p:nvPr/>
        </p:nvSpPr>
        <p:spPr>
          <a:xfrm>
            <a:off x="3500430" y="1000108"/>
            <a:ext cx="1857388" cy="128588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tx1"/>
                </a:solidFill>
                <a:effectLst>
                  <a:outerShdw blurRad="38100" dist="38100" dir="2700000" algn="tl">
                    <a:srgbClr val="000000">
                      <a:alpha val="43137"/>
                    </a:srgbClr>
                  </a:outerShdw>
                </a:effectLst>
              </a:rPr>
              <a:t>每月送校内</a:t>
            </a:r>
            <a:r>
              <a:rPr lang="en-US" altLang="zh-CN" b="1" dirty="0" smtClean="0">
                <a:solidFill>
                  <a:schemeClr val="tx1"/>
                </a:solidFill>
                <a:effectLst>
                  <a:outerShdw blurRad="38100" dist="38100" dir="2700000" algn="tl">
                    <a:srgbClr val="000000">
                      <a:alpha val="43137"/>
                    </a:srgbClr>
                  </a:outerShdw>
                </a:effectLst>
              </a:rPr>
              <a:t>1G</a:t>
            </a:r>
            <a:r>
              <a:rPr lang="zh-CN" altLang="en-US" b="1" dirty="0" smtClean="0">
                <a:solidFill>
                  <a:schemeClr val="tx1"/>
                </a:solidFill>
                <a:effectLst>
                  <a:outerShdw blurRad="38100" dist="38100" dir="2700000" algn="tl">
                    <a:srgbClr val="000000">
                      <a:alpha val="43137"/>
                    </a:srgbClr>
                  </a:outerShdw>
                </a:effectLst>
              </a:rPr>
              <a:t>手机流量</a:t>
            </a:r>
            <a:endParaRPr lang="zh-CN" altLang="en-US" b="1" dirty="0">
              <a:solidFill>
                <a:schemeClr val="tx1"/>
              </a:solidFill>
              <a:effectLst>
                <a:outerShdw blurRad="38100" dist="38100" dir="2700000" algn="tl">
                  <a:srgbClr val="000000">
                    <a:alpha val="43137"/>
                  </a:srgbClr>
                </a:outerShdw>
              </a:effectLst>
            </a:endParaRPr>
          </a:p>
        </p:txBody>
      </p:sp>
      <p:sp>
        <p:nvSpPr>
          <p:cNvPr id="23" name="椭圆 22"/>
          <p:cNvSpPr/>
          <p:nvPr/>
        </p:nvSpPr>
        <p:spPr>
          <a:xfrm>
            <a:off x="5786446" y="1500174"/>
            <a:ext cx="1857388" cy="128588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tx1"/>
                </a:solidFill>
                <a:effectLst>
                  <a:outerShdw blurRad="38100" dist="38100" dir="2700000" algn="tl">
                    <a:srgbClr val="000000">
                      <a:alpha val="43137"/>
                    </a:srgbClr>
                  </a:outerShdw>
                </a:effectLst>
              </a:rPr>
              <a:t>每月送校内</a:t>
            </a:r>
            <a:r>
              <a:rPr lang="en-US" altLang="zh-CN" b="1" dirty="0" smtClean="0">
                <a:solidFill>
                  <a:schemeClr val="tx1"/>
                </a:solidFill>
                <a:effectLst>
                  <a:outerShdw blurRad="38100" dist="38100" dir="2700000" algn="tl">
                    <a:srgbClr val="000000">
                      <a:alpha val="43137"/>
                    </a:srgbClr>
                  </a:outerShdw>
                </a:effectLst>
              </a:rPr>
              <a:t>510</a:t>
            </a:r>
            <a:r>
              <a:rPr lang="zh-CN" altLang="en-US" b="1" dirty="0" smtClean="0">
                <a:solidFill>
                  <a:schemeClr val="tx1"/>
                </a:solidFill>
                <a:effectLst>
                  <a:outerShdw blurRad="38100" dist="38100" dir="2700000" algn="tl">
                    <a:srgbClr val="000000">
                      <a:alpha val="43137"/>
                    </a:srgbClr>
                  </a:outerShdw>
                </a:effectLst>
              </a:rPr>
              <a:t>分钟通话</a:t>
            </a:r>
            <a:endParaRPr lang="zh-CN" altLang="en-US" b="1" dirty="0">
              <a:solidFill>
                <a:schemeClr val="tx1"/>
              </a:solidFill>
              <a:effectLst>
                <a:outerShdw blurRad="38100" dist="38100" dir="2700000" algn="tl">
                  <a:srgbClr val="000000">
                    <a:alpha val="43137"/>
                  </a:srgbClr>
                </a:outerShdw>
              </a:effectLst>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slide(fromBottom)">
                                      <p:cBhvr>
                                        <p:cTn id="19" dur="500"/>
                                        <p:tgtEl>
                                          <p:spTgt spid="17"/>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diamond(in)">
                                      <p:cBhvr>
                                        <p:cTn id="24" dur="20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diamond(in)">
                                      <p:cBhvr>
                                        <p:cTn id="29" dur="2000"/>
                                        <p:tgtEl>
                                          <p:spTgt spid="20"/>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slide(fromBottom)">
                                      <p:cBhvr>
                                        <p:cTn id="34" dur="500"/>
                                        <p:tgtEl>
                                          <p:spTgt spid="22"/>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slide(fromBottom)">
                                      <p:cBhvr>
                                        <p:cTn id="39" dur="500"/>
                                        <p:tgtEl>
                                          <p:spTgt spid="21"/>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additive="base">
                                        <p:cTn id="44" dur="500" fill="hold"/>
                                        <p:tgtEl>
                                          <p:spTgt spid="18"/>
                                        </p:tgtEl>
                                        <p:attrNameLst>
                                          <p:attrName>ppt_x</p:attrName>
                                        </p:attrNameLst>
                                      </p:cBhvr>
                                      <p:tavLst>
                                        <p:tav tm="0">
                                          <p:val>
                                            <p:strVal val="#ppt_x"/>
                                          </p:val>
                                        </p:tav>
                                        <p:tav tm="100000">
                                          <p:val>
                                            <p:strVal val="#ppt_x"/>
                                          </p:val>
                                        </p:tav>
                                      </p:tavLst>
                                    </p:anim>
                                    <p:anim calcmode="lin" valueType="num">
                                      <p:cBhvr additive="base">
                                        <p:cTn id="4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3"/>
                                        </p:tgtEl>
                                        <p:attrNameLst>
                                          <p:attrName>style.visibility</p:attrName>
                                        </p:attrNameLst>
                                      </p:cBhvr>
                                      <p:to>
                                        <p:strVal val="visible"/>
                                      </p:to>
                                    </p:set>
                                    <p:anim calcmode="lin" valueType="num">
                                      <p:cBhvr additive="base">
                                        <p:cTn id="50" dur="500" fill="hold"/>
                                        <p:tgtEl>
                                          <p:spTgt spid="23"/>
                                        </p:tgtEl>
                                        <p:attrNameLst>
                                          <p:attrName>ppt_x</p:attrName>
                                        </p:attrNameLst>
                                      </p:cBhvr>
                                      <p:tavLst>
                                        <p:tav tm="0">
                                          <p:val>
                                            <p:strVal val="#ppt_x"/>
                                          </p:val>
                                        </p:tav>
                                        <p:tav tm="100000">
                                          <p:val>
                                            <p:strVal val="#ppt_x"/>
                                          </p:val>
                                        </p:tav>
                                      </p:tavLst>
                                    </p:anim>
                                    <p:anim calcmode="lin" valueType="num">
                                      <p:cBhvr additive="base">
                                        <p:cTn id="51"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17" grpId="0" animBg="1"/>
      <p:bldP spid="19" grpId="0" animBg="1"/>
      <p:bldP spid="20" grpId="0" animBg="1"/>
      <p:bldP spid="21" grpId="0" animBg="1"/>
      <p:bldP spid="22" grpId="0" animBg="1"/>
      <p:bldP spid="18" grpId="0" animBg="1"/>
      <p:bldP spid="2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829576" cy="1143000"/>
          </a:xfrm>
        </p:spPr>
        <p:txBody>
          <a:bodyPr>
            <a:normAutofit/>
          </a:bodyPr>
          <a:lstStyle/>
          <a:p>
            <a:pPr algn="l"/>
            <a:r>
              <a:rPr lang="zh-CN" altLang="en-US" sz="2800" dirty="0" smtClean="0">
                <a:latin typeface="黑体" pitchFamily="2" charset="-122"/>
                <a:ea typeface="黑体" pitchFamily="2" charset="-122"/>
              </a:rPr>
              <a:t>一、使用校园网如何省钱？   </a:t>
            </a:r>
            <a:r>
              <a:rPr lang="zh-CN" altLang="en-US"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（掌握基本优惠）</a:t>
            </a:r>
            <a:endParaRPr lang="zh-CN" altLang="en-US" sz="2800" b="1" dirty="0">
              <a:solidFill>
                <a:srgbClr val="0000FF"/>
              </a:solidFill>
              <a:effectLst>
                <a:outerShdw blurRad="38100" dist="38100" dir="2700000" algn="tl">
                  <a:srgbClr val="000000">
                    <a:alpha val="43137"/>
                  </a:srgbClr>
                </a:outerShdw>
              </a:effectLst>
              <a:latin typeface="黑体" pitchFamily="2" charset="-122"/>
              <a:ea typeface="黑体" pitchFamily="2" charset="-122"/>
            </a:endParaRPr>
          </a:p>
        </p:txBody>
      </p:sp>
      <p:sp>
        <p:nvSpPr>
          <p:cNvPr id="3" name="内容占位符 2"/>
          <p:cNvSpPr>
            <a:spLocks noGrp="1"/>
          </p:cNvSpPr>
          <p:nvPr>
            <p:ph idx="1"/>
          </p:nvPr>
        </p:nvSpPr>
        <p:spPr>
          <a:xfrm>
            <a:off x="457200" y="1214422"/>
            <a:ext cx="8229600" cy="500066"/>
          </a:xfrm>
        </p:spPr>
        <p:txBody>
          <a:bodyPr>
            <a:noAutofit/>
          </a:bodyPr>
          <a:lstStyle/>
          <a:p>
            <a:pPr>
              <a:buClr>
                <a:srgbClr val="FF0000"/>
              </a:buClr>
              <a:buFont typeface="Wingdings" pitchFamily="2" charset="2"/>
              <a:buChar char="n"/>
            </a:pPr>
            <a:r>
              <a:rPr lang="zh-CN" altLang="en-US" sz="2200" dirty="0" smtClean="0">
                <a:latin typeface="楷体_GB2312" pitchFamily="49" charset="-122"/>
                <a:ea typeface="楷体_GB2312" pitchFamily="49" charset="-122"/>
              </a:rPr>
              <a:t>优惠结构一</a:t>
            </a:r>
            <a:endParaRPr lang="zh-CN" altLang="en-US" sz="2200" dirty="0">
              <a:latin typeface="楷体_GB2312" pitchFamily="49" charset="-122"/>
              <a:ea typeface="楷体_GB2312" pitchFamily="49" charset="-122"/>
            </a:endParaRPr>
          </a:p>
        </p:txBody>
      </p:sp>
      <p:cxnSp>
        <p:nvCxnSpPr>
          <p:cNvPr id="5" name="直接连接符 4"/>
          <p:cNvCxnSpPr/>
          <p:nvPr/>
        </p:nvCxnSpPr>
        <p:spPr>
          <a:xfrm flipV="1">
            <a:off x="428596" y="1142984"/>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pic>
        <p:nvPicPr>
          <p:cNvPr id="1025" name="Picture 1" descr="C:\Program Files\Tencent\QQ\Users\524736367\Image\C2C\UE8D@I6$5{R~`G}7%F(F6VY.jpg"/>
          <p:cNvPicPr>
            <a:picLocks noChangeAspect="1" noChangeArrowheads="1"/>
          </p:cNvPicPr>
          <p:nvPr/>
        </p:nvPicPr>
        <p:blipFill>
          <a:blip r:embed="rId2"/>
          <a:srcRect/>
          <a:stretch>
            <a:fillRect/>
          </a:stretch>
        </p:blipFill>
        <p:spPr bwMode="auto">
          <a:xfrm>
            <a:off x="500034" y="4214818"/>
            <a:ext cx="4462461" cy="1328734"/>
          </a:xfrm>
          <a:prstGeom prst="rect">
            <a:avLst/>
          </a:prstGeom>
          <a:noFill/>
        </p:spPr>
      </p:pic>
      <p:sp>
        <p:nvSpPr>
          <p:cNvPr id="7" name="内容占位符 2"/>
          <p:cNvSpPr txBox="1">
            <a:spLocks/>
          </p:cNvSpPr>
          <p:nvPr/>
        </p:nvSpPr>
        <p:spPr>
          <a:xfrm>
            <a:off x="500034" y="3714752"/>
            <a:ext cx="4391028" cy="50006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
                <a:srgbClr val="FF0000"/>
              </a:buClr>
              <a:buSzTx/>
              <a:buFont typeface="Wingdings" pitchFamily="2" charset="2"/>
              <a:buChar char="n"/>
              <a:tabLst/>
              <a:defRPr/>
            </a:pPr>
            <a:r>
              <a:rPr kumimoji="0" lang="zh-CN" altLang="en-US"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优惠结构二</a:t>
            </a:r>
            <a:endParaRPr kumimoji="0" lang="zh-CN" altLang="en-US" sz="2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endParaRPr>
          </a:p>
        </p:txBody>
      </p:sp>
      <p:pic>
        <p:nvPicPr>
          <p:cNvPr id="1026" name="Picture 2"/>
          <p:cNvPicPr>
            <a:picLocks noChangeAspect="1" noChangeArrowheads="1"/>
          </p:cNvPicPr>
          <p:nvPr/>
        </p:nvPicPr>
        <p:blipFill>
          <a:blip r:embed="rId3"/>
          <a:srcRect/>
          <a:stretch>
            <a:fillRect/>
          </a:stretch>
        </p:blipFill>
        <p:spPr bwMode="auto">
          <a:xfrm>
            <a:off x="571472" y="1643050"/>
            <a:ext cx="8143931" cy="2128849"/>
          </a:xfrm>
          <a:prstGeom prst="rect">
            <a:avLst/>
          </a:prstGeom>
          <a:noFill/>
          <a:ln w="9525">
            <a:noFill/>
            <a:miter lim="800000"/>
            <a:headEnd/>
            <a:tailEnd/>
          </a:ln>
          <a:effectLst/>
        </p:spPr>
      </p:pic>
      <p:sp>
        <p:nvSpPr>
          <p:cNvPr id="10" name="内容占位符 2"/>
          <p:cNvSpPr txBox="1">
            <a:spLocks/>
          </p:cNvSpPr>
          <p:nvPr/>
        </p:nvSpPr>
        <p:spPr>
          <a:xfrm>
            <a:off x="5038756" y="3714752"/>
            <a:ext cx="4391028" cy="50006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
                <a:srgbClr val="FF0000"/>
              </a:buClr>
              <a:buSzTx/>
              <a:buFont typeface="Wingdings" pitchFamily="2" charset="2"/>
              <a:buChar char="n"/>
              <a:tabLst/>
              <a:defRPr/>
            </a:pPr>
            <a:r>
              <a:rPr kumimoji="0" lang="zh-CN" altLang="en-US"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优惠结构三</a:t>
            </a:r>
            <a:endParaRPr kumimoji="0" lang="zh-CN" altLang="en-US" sz="2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endParaRPr>
          </a:p>
        </p:txBody>
      </p:sp>
      <p:pic>
        <p:nvPicPr>
          <p:cNvPr id="1028" name="Picture 4"/>
          <p:cNvPicPr>
            <a:picLocks noChangeAspect="1" noChangeArrowheads="1"/>
          </p:cNvPicPr>
          <p:nvPr/>
        </p:nvPicPr>
        <p:blipFill>
          <a:blip r:embed="rId4"/>
          <a:srcRect/>
          <a:stretch>
            <a:fillRect/>
          </a:stretch>
        </p:blipFill>
        <p:spPr bwMode="auto">
          <a:xfrm>
            <a:off x="5072066" y="4214818"/>
            <a:ext cx="3381375" cy="1285884"/>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a:srcRect/>
          <a:stretch>
            <a:fillRect/>
          </a:stretch>
        </p:blipFill>
        <p:spPr bwMode="auto">
          <a:xfrm>
            <a:off x="571472" y="5929330"/>
            <a:ext cx="5143536" cy="714380"/>
          </a:xfrm>
          <a:prstGeom prst="rect">
            <a:avLst/>
          </a:prstGeom>
          <a:noFill/>
          <a:ln w="9525">
            <a:noFill/>
            <a:miter lim="800000"/>
            <a:headEnd/>
            <a:tailEnd/>
          </a:ln>
          <a:effectLst/>
        </p:spPr>
      </p:pic>
      <p:sp>
        <p:nvSpPr>
          <p:cNvPr id="13" name="内容占位符 2"/>
          <p:cNvSpPr txBox="1">
            <a:spLocks/>
          </p:cNvSpPr>
          <p:nvPr/>
        </p:nvSpPr>
        <p:spPr>
          <a:xfrm>
            <a:off x="538162" y="5500702"/>
            <a:ext cx="4391028" cy="50006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
                <a:srgbClr val="FF0000"/>
              </a:buClr>
              <a:buSzTx/>
              <a:buFont typeface="Wingdings" pitchFamily="2" charset="2"/>
              <a:buChar char="n"/>
              <a:tabLst/>
              <a:defRPr/>
            </a:pPr>
            <a:r>
              <a:rPr kumimoji="0" lang="zh-CN" altLang="en-US"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优惠结构四</a:t>
            </a:r>
            <a:endParaRPr kumimoji="0" lang="zh-CN" altLang="en-US" sz="22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endParaRPr>
          </a:p>
        </p:txBody>
      </p:sp>
      <p:sp>
        <p:nvSpPr>
          <p:cNvPr id="16" name="爆炸形 1 15"/>
          <p:cNvSpPr/>
          <p:nvPr/>
        </p:nvSpPr>
        <p:spPr>
          <a:xfrm>
            <a:off x="2428860" y="3286124"/>
            <a:ext cx="1000132" cy="642942"/>
          </a:xfrm>
          <a:prstGeom prst="irregularSeal1">
            <a:avLst/>
          </a:prstGeom>
          <a:solidFill>
            <a:schemeClr val="accent1">
              <a:alpha val="0"/>
            </a:schemeClr>
          </a:solidFill>
          <a:ln w="38100" cmpd="thickThin">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爆炸形 1 16"/>
          <p:cNvSpPr/>
          <p:nvPr/>
        </p:nvSpPr>
        <p:spPr>
          <a:xfrm>
            <a:off x="3929058" y="4500570"/>
            <a:ext cx="1071570" cy="928694"/>
          </a:xfrm>
          <a:prstGeom prst="irregularSeal1">
            <a:avLst/>
          </a:prstGeom>
          <a:solidFill>
            <a:schemeClr val="accent1">
              <a:alpha val="0"/>
            </a:schemeClr>
          </a:solidFill>
          <a:ln w="38100" cmpd="thickThin">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爆炸形 1 17"/>
          <p:cNvSpPr/>
          <p:nvPr/>
        </p:nvSpPr>
        <p:spPr>
          <a:xfrm>
            <a:off x="7715272" y="4786322"/>
            <a:ext cx="1071570" cy="785818"/>
          </a:xfrm>
          <a:prstGeom prst="irregularSeal1">
            <a:avLst/>
          </a:prstGeom>
          <a:solidFill>
            <a:schemeClr val="accent1">
              <a:alpha val="0"/>
            </a:schemeClr>
          </a:solidFill>
          <a:ln w="38100" cmpd="thickThin">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爆炸形 1 18"/>
          <p:cNvSpPr/>
          <p:nvPr/>
        </p:nvSpPr>
        <p:spPr>
          <a:xfrm>
            <a:off x="1714480" y="5357826"/>
            <a:ext cx="1071570" cy="785818"/>
          </a:xfrm>
          <a:prstGeom prst="irregularSeal1">
            <a:avLst/>
          </a:prstGeom>
          <a:solidFill>
            <a:schemeClr val="accent1">
              <a:alpha val="0"/>
            </a:schemeClr>
          </a:solidFill>
          <a:ln w="38100" cmpd="thickThin">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5357818" y="5857893"/>
            <a:ext cx="3571900" cy="923330"/>
          </a:xfrm>
          <a:prstGeom prst="rect">
            <a:avLst/>
          </a:prstGeom>
        </p:spPr>
        <p:txBody>
          <a:bodyPr wrap="square">
            <a:spAutoFit/>
          </a:bodyPr>
          <a:lstStyle/>
          <a:p>
            <a:pPr marL="342900" lvl="0" indent="-342900">
              <a:spcBef>
                <a:spcPct val="20000"/>
              </a:spcBef>
              <a:buClr>
                <a:srgbClr val="FF0000"/>
              </a:buClr>
            </a:pPr>
            <a:r>
              <a:rPr lang="zh-CN" altLang="en-US" smtClean="0">
                <a:solidFill>
                  <a:srgbClr val="FF0000"/>
                </a:solidFill>
                <a:latin typeface="楷体_GB2312" pitchFamily="49" charset="-122"/>
                <a:ea typeface="楷体_GB2312" pitchFamily="49" charset="-122"/>
              </a:rPr>
              <a:t>   温馨</a:t>
            </a:r>
            <a:r>
              <a:rPr lang="zh-CN" altLang="en-US" dirty="0" smtClean="0">
                <a:solidFill>
                  <a:srgbClr val="FF0000"/>
                </a:solidFill>
                <a:latin typeface="楷体_GB2312" pitchFamily="49" charset="-122"/>
                <a:ea typeface="楷体_GB2312" pitchFamily="49" charset="-122"/>
              </a:rPr>
              <a:t>提示 ：办理选择后，后期低套餐转高套餐</a:t>
            </a:r>
            <a:r>
              <a:rPr lang="en-US" altLang="zh-CN" dirty="0" smtClean="0">
                <a:solidFill>
                  <a:srgbClr val="FF0000"/>
                </a:solidFill>
                <a:latin typeface="楷体_GB2312" pitchFamily="49" charset="-122"/>
                <a:ea typeface="楷体_GB2312" pitchFamily="49" charset="-122"/>
              </a:rPr>
              <a:t>2</a:t>
            </a:r>
            <a:r>
              <a:rPr lang="zh-CN" altLang="en-US" dirty="0" smtClean="0">
                <a:solidFill>
                  <a:srgbClr val="FF0000"/>
                </a:solidFill>
                <a:latin typeface="楷体_GB2312" pitchFamily="49" charset="-122"/>
                <a:ea typeface="楷体_GB2312" pitchFamily="49" charset="-122"/>
              </a:rPr>
              <a:t>元语音包优惠不随套餐更改</a:t>
            </a:r>
            <a:endParaRPr lang="en-US" altLang="zh-CN" dirty="0" smtClean="0">
              <a:solidFill>
                <a:srgbClr val="FF0000"/>
              </a:solidFill>
              <a:latin typeface="楷体_GB2312" pitchFamily="49" charset="-122"/>
              <a:ea typeface="楷体_GB2312" pitchFamily="49" charset="-122"/>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2000" fill="hold"/>
                                        <p:tgtEl>
                                          <p:spTgt spid="1026"/>
                                        </p:tgtEl>
                                        <p:attrNameLst>
                                          <p:attrName>ppt_x</p:attrName>
                                        </p:attrNameLst>
                                      </p:cBhvr>
                                      <p:tavLst>
                                        <p:tav tm="0">
                                          <p:val>
                                            <p:strVal val="#ppt_x"/>
                                          </p:val>
                                        </p:tav>
                                        <p:tav tm="100000">
                                          <p:val>
                                            <p:strVal val="#ppt_x"/>
                                          </p:val>
                                        </p:tav>
                                      </p:tavLst>
                                    </p:anim>
                                    <p:anim calcmode="lin" valueType="num">
                                      <p:cBhvr additive="base">
                                        <p:cTn id="14" dur="20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diamond(in)">
                                      <p:cBhvr>
                                        <p:cTn id="19" dur="20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2000" fill="hold"/>
                                        <p:tgtEl>
                                          <p:spTgt spid="7"/>
                                        </p:tgtEl>
                                        <p:attrNameLst>
                                          <p:attrName>ppt_x</p:attrName>
                                        </p:attrNameLst>
                                      </p:cBhvr>
                                      <p:tavLst>
                                        <p:tav tm="0">
                                          <p:val>
                                            <p:strVal val="#ppt_x"/>
                                          </p:val>
                                        </p:tav>
                                        <p:tav tm="100000">
                                          <p:val>
                                            <p:strVal val="#ppt_x"/>
                                          </p:val>
                                        </p:tav>
                                      </p:tavLst>
                                    </p:anim>
                                    <p:anim calcmode="lin" valueType="num">
                                      <p:cBhvr additive="base">
                                        <p:cTn id="25" dur="2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025"/>
                                        </p:tgtEl>
                                        <p:attrNameLst>
                                          <p:attrName>style.visibility</p:attrName>
                                        </p:attrNameLst>
                                      </p:cBhvr>
                                      <p:to>
                                        <p:strVal val="visible"/>
                                      </p:to>
                                    </p:set>
                                    <p:anim calcmode="lin" valueType="num">
                                      <p:cBhvr additive="base">
                                        <p:cTn id="30" dur="500" fill="hold"/>
                                        <p:tgtEl>
                                          <p:spTgt spid="1025"/>
                                        </p:tgtEl>
                                        <p:attrNameLst>
                                          <p:attrName>ppt_x</p:attrName>
                                        </p:attrNameLst>
                                      </p:cBhvr>
                                      <p:tavLst>
                                        <p:tav tm="0">
                                          <p:val>
                                            <p:strVal val="#ppt_x"/>
                                          </p:val>
                                        </p:tav>
                                        <p:tav tm="100000">
                                          <p:val>
                                            <p:strVal val="#ppt_x"/>
                                          </p:val>
                                        </p:tav>
                                      </p:tavLst>
                                    </p:anim>
                                    <p:anim calcmode="lin" valueType="num">
                                      <p:cBhvr additive="base">
                                        <p:cTn id="31" dur="500" fill="hold"/>
                                        <p:tgtEl>
                                          <p:spTgt spid="1025"/>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diamond(in)">
                                      <p:cBhvr>
                                        <p:cTn id="36" dur="20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2000" fill="hold"/>
                                        <p:tgtEl>
                                          <p:spTgt spid="10"/>
                                        </p:tgtEl>
                                        <p:attrNameLst>
                                          <p:attrName>ppt_x</p:attrName>
                                        </p:attrNameLst>
                                      </p:cBhvr>
                                      <p:tavLst>
                                        <p:tav tm="0">
                                          <p:val>
                                            <p:strVal val="#ppt_x"/>
                                          </p:val>
                                        </p:tav>
                                        <p:tav tm="100000">
                                          <p:val>
                                            <p:strVal val="#ppt_x"/>
                                          </p:val>
                                        </p:tav>
                                      </p:tavLst>
                                    </p:anim>
                                    <p:anim calcmode="lin" valueType="num">
                                      <p:cBhvr additive="base">
                                        <p:cTn id="42"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028"/>
                                        </p:tgtEl>
                                        <p:attrNameLst>
                                          <p:attrName>style.visibility</p:attrName>
                                        </p:attrNameLst>
                                      </p:cBhvr>
                                      <p:to>
                                        <p:strVal val="visible"/>
                                      </p:to>
                                    </p:set>
                                    <p:anim calcmode="lin" valueType="num">
                                      <p:cBhvr additive="base">
                                        <p:cTn id="47" dur="2000" fill="hold"/>
                                        <p:tgtEl>
                                          <p:spTgt spid="1028"/>
                                        </p:tgtEl>
                                        <p:attrNameLst>
                                          <p:attrName>ppt_x</p:attrName>
                                        </p:attrNameLst>
                                      </p:cBhvr>
                                      <p:tavLst>
                                        <p:tav tm="0">
                                          <p:val>
                                            <p:strVal val="#ppt_x"/>
                                          </p:val>
                                        </p:tav>
                                        <p:tav tm="100000">
                                          <p:val>
                                            <p:strVal val="#ppt_x"/>
                                          </p:val>
                                        </p:tav>
                                      </p:tavLst>
                                    </p:anim>
                                    <p:anim calcmode="lin" valueType="num">
                                      <p:cBhvr additive="base">
                                        <p:cTn id="48" dur="20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8" presetClass="entr" presetSubtype="16"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diamond(in)">
                                      <p:cBhvr>
                                        <p:cTn id="53" dur="2000"/>
                                        <p:tgtEl>
                                          <p:spTgt spid="18"/>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500" fill="hold"/>
                                        <p:tgtEl>
                                          <p:spTgt spid="13"/>
                                        </p:tgtEl>
                                        <p:attrNameLst>
                                          <p:attrName>ppt_x</p:attrName>
                                        </p:attrNameLst>
                                      </p:cBhvr>
                                      <p:tavLst>
                                        <p:tav tm="0">
                                          <p:val>
                                            <p:strVal val="#ppt_x"/>
                                          </p:val>
                                        </p:tav>
                                        <p:tav tm="100000">
                                          <p:val>
                                            <p:strVal val="#ppt_x"/>
                                          </p:val>
                                        </p:tav>
                                      </p:tavLst>
                                    </p:anim>
                                    <p:anim calcmode="lin" valueType="num">
                                      <p:cBhvr additive="base">
                                        <p:cTn id="5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1029"/>
                                        </p:tgtEl>
                                        <p:attrNameLst>
                                          <p:attrName>style.visibility</p:attrName>
                                        </p:attrNameLst>
                                      </p:cBhvr>
                                      <p:to>
                                        <p:strVal val="visible"/>
                                      </p:to>
                                    </p:set>
                                    <p:anim calcmode="lin" valueType="num">
                                      <p:cBhvr additive="base">
                                        <p:cTn id="64" dur="500" fill="hold"/>
                                        <p:tgtEl>
                                          <p:spTgt spid="1029"/>
                                        </p:tgtEl>
                                        <p:attrNameLst>
                                          <p:attrName>ppt_x</p:attrName>
                                        </p:attrNameLst>
                                      </p:cBhvr>
                                      <p:tavLst>
                                        <p:tav tm="0">
                                          <p:val>
                                            <p:strVal val="#ppt_x"/>
                                          </p:val>
                                        </p:tav>
                                        <p:tav tm="100000">
                                          <p:val>
                                            <p:strVal val="#ppt_x"/>
                                          </p:val>
                                        </p:tav>
                                      </p:tavLst>
                                    </p:anim>
                                    <p:anim calcmode="lin" valueType="num">
                                      <p:cBhvr additive="base">
                                        <p:cTn id="65"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8" presetClass="entr" presetSubtype="16"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diamond(in)">
                                      <p:cBhvr>
                                        <p:cTn id="70"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10" grpId="0"/>
      <p:bldP spid="13" grpId="0"/>
      <p:bldP spid="16" grpId="0" animBg="1"/>
      <p:bldP spid="17" grpId="0" animBg="1"/>
      <p:bldP spid="18" grpId="0" animBg="1"/>
      <p:bldP spid="1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829576" cy="1143000"/>
          </a:xfrm>
        </p:spPr>
        <p:txBody>
          <a:bodyPr>
            <a:normAutofit/>
          </a:bodyPr>
          <a:lstStyle/>
          <a:p>
            <a:pPr algn="l"/>
            <a:r>
              <a:rPr lang="zh-CN" altLang="en-US" sz="2800" dirty="0" smtClean="0">
                <a:latin typeface="黑体" pitchFamily="2" charset="-122"/>
                <a:ea typeface="黑体" pitchFamily="2" charset="-122"/>
              </a:rPr>
              <a:t>一、使用校园网如何省钱？   </a:t>
            </a:r>
            <a:r>
              <a:rPr lang="zh-CN" altLang="en-US"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（开通免费赠送）</a:t>
            </a:r>
            <a:endParaRPr lang="zh-CN" altLang="en-US" sz="2800" b="1" dirty="0">
              <a:solidFill>
                <a:srgbClr val="0000FF"/>
              </a:solidFill>
              <a:effectLst>
                <a:outerShdw blurRad="38100" dist="38100" dir="2700000" algn="tl">
                  <a:srgbClr val="000000">
                    <a:alpha val="43137"/>
                  </a:srgbClr>
                </a:outerShdw>
              </a:effectLst>
              <a:latin typeface="黑体" pitchFamily="2" charset="-122"/>
              <a:ea typeface="黑体" pitchFamily="2" charset="-122"/>
            </a:endParaRPr>
          </a:p>
        </p:txBody>
      </p:sp>
      <p:sp>
        <p:nvSpPr>
          <p:cNvPr id="3" name="内容占位符 2"/>
          <p:cNvSpPr>
            <a:spLocks noGrp="1"/>
          </p:cNvSpPr>
          <p:nvPr>
            <p:ph idx="1"/>
          </p:nvPr>
        </p:nvSpPr>
        <p:spPr>
          <a:xfrm>
            <a:off x="457200" y="1214422"/>
            <a:ext cx="8229600" cy="1500198"/>
          </a:xfrm>
        </p:spPr>
        <p:txBody>
          <a:bodyPr>
            <a:noAutofit/>
          </a:bodyPr>
          <a:lstStyle/>
          <a:p>
            <a:pPr>
              <a:buClr>
                <a:srgbClr val="FF0000"/>
              </a:buClr>
              <a:buFont typeface="Wingdings" pitchFamily="2" charset="2"/>
              <a:buChar char="n"/>
            </a:pPr>
            <a:r>
              <a:rPr lang="zh-CN" altLang="en-US" sz="2200" b="1" dirty="0" smtClean="0">
                <a:solidFill>
                  <a:srgbClr val="FF0000"/>
                </a:solidFill>
                <a:latin typeface="楷体_GB2312" pitchFamily="49" charset="-122"/>
                <a:ea typeface="楷体_GB2312" pitchFamily="49" charset="-122"/>
              </a:rPr>
              <a:t>赠送一</a:t>
            </a:r>
            <a:endParaRPr lang="en-US" altLang="zh-CN" sz="2200" b="1" dirty="0" smtClean="0">
              <a:solidFill>
                <a:srgbClr val="FF0000"/>
              </a:solidFill>
              <a:latin typeface="楷体_GB2312" pitchFamily="49" charset="-122"/>
              <a:ea typeface="楷体_GB2312" pitchFamily="49" charset="-122"/>
            </a:endParaRPr>
          </a:p>
          <a:p>
            <a:pPr>
              <a:buClr>
                <a:srgbClr val="FF0000"/>
              </a:buClr>
              <a:buNone/>
            </a:pPr>
            <a:r>
              <a:rPr lang="en-US" altLang="zh-CN" sz="2200" dirty="0" smtClean="0">
                <a:latin typeface="楷体_GB2312" pitchFamily="49" charset="-122"/>
                <a:ea typeface="楷体_GB2312" pitchFamily="49" charset="-122"/>
              </a:rPr>
              <a:t>  </a:t>
            </a:r>
            <a:r>
              <a:rPr lang="zh-CN" altLang="en-US" sz="2200" dirty="0" smtClean="0">
                <a:latin typeface="楷体_GB2312" pitchFamily="49" charset="-122"/>
                <a:ea typeface="楷体_GB2312" pitchFamily="49" charset="-122"/>
              </a:rPr>
              <a:t> 首次登录联通手机营业厅，次次日可获得</a:t>
            </a:r>
            <a:r>
              <a:rPr lang="en-US" altLang="zh-CN" sz="2200" dirty="0" smtClean="0">
                <a:latin typeface="楷体_GB2312" pitchFamily="49" charset="-122"/>
                <a:ea typeface="楷体_GB2312" pitchFamily="49" charset="-122"/>
              </a:rPr>
              <a:t>5</a:t>
            </a:r>
            <a:r>
              <a:rPr lang="zh-CN" altLang="en-US" sz="2200" dirty="0" smtClean="0">
                <a:latin typeface="楷体_GB2312" pitchFamily="49" charset="-122"/>
                <a:ea typeface="楷体_GB2312" pitchFamily="49" charset="-122"/>
              </a:rPr>
              <a:t>元话费赠送。</a:t>
            </a:r>
            <a:endParaRPr lang="en-US" altLang="zh-CN" sz="2200" dirty="0" smtClean="0">
              <a:latin typeface="楷体_GB2312" pitchFamily="49" charset="-122"/>
              <a:ea typeface="楷体_GB2312" pitchFamily="49" charset="-122"/>
            </a:endParaRPr>
          </a:p>
          <a:p>
            <a:pPr>
              <a:buClr>
                <a:srgbClr val="FF0000"/>
              </a:buClr>
              <a:buNone/>
            </a:pPr>
            <a:r>
              <a:rPr lang="zh-CN" altLang="en-US" sz="1600" dirty="0" smtClean="0">
                <a:effectLst>
                  <a:outerShdw blurRad="38100" dist="38100" dir="2700000" algn="tl">
                    <a:srgbClr val="000000">
                      <a:alpha val="43137"/>
                    </a:srgbClr>
                  </a:outerShdw>
                </a:effectLst>
                <a:latin typeface="楷体_GB2312" pitchFamily="49" charset="-122"/>
                <a:ea typeface="楷体_GB2312" pitchFamily="49" charset="-122"/>
              </a:rPr>
              <a:t>     操作方式：下载联通手机营业厅客户端，输入手机号，点</a:t>
            </a:r>
            <a:r>
              <a:rPr lang="en-US" altLang="zh-CN" sz="1600" dirty="0" smtClean="0">
                <a:effectLst>
                  <a:outerShdw blurRad="38100" dist="38100" dir="2700000" algn="tl">
                    <a:srgbClr val="000000">
                      <a:alpha val="43137"/>
                    </a:srgbClr>
                  </a:outerShdw>
                </a:effectLst>
                <a:latin typeface="楷体_GB2312" pitchFamily="49" charset="-122"/>
                <a:ea typeface="楷体_GB2312" pitchFamily="49" charset="-122"/>
              </a:rPr>
              <a:t>“</a:t>
            </a:r>
            <a:r>
              <a:rPr lang="zh-CN" altLang="en-US" sz="1600" dirty="0" smtClean="0">
                <a:effectLst>
                  <a:outerShdw blurRad="38100" dist="38100" dir="2700000" algn="tl">
                    <a:srgbClr val="000000">
                      <a:alpha val="43137"/>
                    </a:srgbClr>
                  </a:outerShdw>
                </a:effectLst>
                <a:latin typeface="楷体_GB2312" pitchFamily="49" charset="-122"/>
                <a:ea typeface="楷体_GB2312" pitchFamily="49" charset="-122"/>
              </a:rPr>
              <a:t>遗忘密码</a:t>
            </a:r>
            <a:r>
              <a:rPr lang="en-US" altLang="zh-CN" sz="1600" dirty="0" smtClean="0">
                <a:effectLst>
                  <a:outerShdw blurRad="38100" dist="38100" dir="2700000" algn="tl">
                    <a:srgbClr val="000000">
                      <a:alpha val="43137"/>
                    </a:srgbClr>
                  </a:outerShdw>
                </a:effectLst>
                <a:latin typeface="楷体_GB2312" pitchFamily="49" charset="-122"/>
                <a:ea typeface="楷体_GB2312" pitchFamily="49" charset="-122"/>
              </a:rPr>
              <a:t>”</a:t>
            </a:r>
            <a:r>
              <a:rPr lang="zh-CN" altLang="en-US" sz="1600" dirty="0" smtClean="0">
                <a:effectLst>
                  <a:outerShdw blurRad="38100" dist="38100" dir="2700000" algn="tl">
                    <a:srgbClr val="000000">
                      <a:alpha val="43137"/>
                    </a:srgbClr>
                  </a:outerShdw>
                </a:effectLst>
                <a:latin typeface="楷体_GB2312" pitchFamily="49" charset="-122"/>
                <a:ea typeface="楷体_GB2312" pitchFamily="49" charset="-122"/>
              </a:rPr>
              <a:t>接收随机码进行密码修改并登录。</a:t>
            </a:r>
            <a:endParaRPr lang="zh-CN" altLang="en-US" sz="1600" dirty="0">
              <a:effectLst>
                <a:outerShdw blurRad="38100" dist="38100" dir="2700000" algn="tl">
                  <a:srgbClr val="000000">
                    <a:alpha val="43137"/>
                  </a:srgbClr>
                </a:outerShdw>
              </a:effectLst>
              <a:latin typeface="楷体_GB2312" pitchFamily="49" charset="-122"/>
              <a:ea typeface="楷体_GB2312" pitchFamily="49" charset="-122"/>
            </a:endParaRPr>
          </a:p>
        </p:txBody>
      </p:sp>
      <p:cxnSp>
        <p:nvCxnSpPr>
          <p:cNvPr id="5" name="直接连接符 4"/>
          <p:cNvCxnSpPr/>
          <p:nvPr/>
        </p:nvCxnSpPr>
        <p:spPr>
          <a:xfrm flipV="1">
            <a:off x="428596" y="1142984"/>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20" name="内容占位符 2"/>
          <p:cNvSpPr txBox="1">
            <a:spLocks/>
          </p:cNvSpPr>
          <p:nvPr/>
        </p:nvSpPr>
        <p:spPr>
          <a:xfrm>
            <a:off x="428596" y="2643182"/>
            <a:ext cx="8229600" cy="15716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
                <a:srgbClr val="FF0000"/>
              </a:buClr>
              <a:buSzTx/>
              <a:buFont typeface="Wingdings" pitchFamily="2" charset="2"/>
              <a:buChar char="n"/>
              <a:tabLst/>
              <a:defRPr/>
            </a:pPr>
            <a:r>
              <a:rPr kumimoji="0" lang="zh-CN" altLang="en-US" sz="2200" b="1" i="0" u="none" strike="noStrike" kern="1200" cap="none" spc="0" normalizeH="0" baseline="0" noProof="0" dirty="0" smtClean="0">
                <a:ln>
                  <a:noFill/>
                </a:ln>
                <a:solidFill>
                  <a:srgbClr val="FF0000"/>
                </a:solidFill>
                <a:effectLst/>
                <a:uLnTx/>
                <a:uFillTx/>
                <a:latin typeface="楷体_GB2312" pitchFamily="49" charset="-122"/>
                <a:ea typeface="楷体_GB2312" pitchFamily="49" charset="-122"/>
                <a:cs typeface="+mn-cs"/>
              </a:rPr>
              <a:t>赠送二</a:t>
            </a:r>
            <a:endParaRPr kumimoji="0" lang="en-US" altLang="zh-CN" sz="2200" b="1" i="0" u="none" strike="noStrike" kern="1200" cap="none" spc="0" normalizeH="0" baseline="0" noProof="0" dirty="0" smtClean="0">
              <a:ln>
                <a:noFill/>
              </a:ln>
              <a:solidFill>
                <a:srgbClr val="FF0000"/>
              </a:solidFill>
              <a:effectLst/>
              <a:uLnTx/>
              <a:uFillTx/>
              <a:latin typeface="楷体_GB2312" pitchFamily="49" charset="-122"/>
              <a:ea typeface="楷体_GB2312" pitchFamily="49" charset="-122"/>
              <a:cs typeface="+mn-cs"/>
            </a:endParaRPr>
          </a:p>
          <a:p>
            <a:pPr marL="342900" lvl="0" indent="-342900">
              <a:spcBef>
                <a:spcPct val="20000"/>
              </a:spcBef>
              <a:buClr>
                <a:srgbClr val="FF0000"/>
              </a:buClr>
            </a:pPr>
            <a:r>
              <a:rPr kumimoji="0" lang="en-US" altLang="zh-CN"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  </a:t>
            </a:r>
            <a:r>
              <a:rPr kumimoji="0" lang="zh-CN" altLang="en-US"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 首次登录联通微信营业厅，次次日可获得</a:t>
            </a:r>
            <a:r>
              <a:rPr kumimoji="0" lang="en-US" altLang="zh-CN"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5</a:t>
            </a:r>
            <a:r>
              <a:rPr kumimoji="0" lang="zh-CN" altLang="en-US"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元话费赠送。</a:t>
            </a:r>
            <a:r>
              <a:rPr lang="zh-CN" altLang="en-US" sz="2400" dirty="0" smtClean="0">
                <a:effectLst>
                  <a:outerShdw blurRad="38100" dist="38100" dir="2700000" algn="tl">
                    <a:srgbClr val="000000">
                      <a:alpha val="43137"/>
                    </a:srgbClr>
                  </a:outerShdw>
                </a:effectLst>
                <a:latin typeface="楷体_GB2312" pitchFamily="49" charset="-122"/>
                <a:ea typeface="楷体_GB2312" pitchFamily="49" charset="-122"/>
              </a:rPr>
              <a:t> </a:t>
            </a:r>
            <a:endParaRPr lang="en-US" altLang="zh-CN" sz="2400" dirty="0" smtClean="0">
              <a:effectLst>
                <a:outerShdw blurRad="38100" dist="38100" dir="2700000" algn="tl">
                  <a:srgbClr val="000000">
                    <a:alpha val="43137"/>
                  </a:srgbClr>
                </a:outerShdw>
              </a:effectLst>
              <a:latin typeface="楷体_GB2312" pitchFamily="49" charset="-122"/>
              <a:ea typeface="楷体_GB2312" pitchFamily="49" charset="-122"/>
            </a:endParaRPr>
          </a:p>
          <a:p>
            <a:pPr marL="342900" lvl="0" indent="-342900">
              <a:spcBef>
                <a:spcPct val="20000"/>
              </a:spcBef>
              <a:buClr>
                <a:srgbClr val="FF0000"/>
              </a:buClr>
            </a:pPr>
            <a:r>
              <a:rPr lang="en-US" altLang="zh-CN" sz="2400" dirty="0" smtClean="0">
                <a:effectLst>
                  <a:outerShdw blurRad="38100" dist="38100" dir="2700000" algn="tl">
                    <a:srgbClr val="000000">
                      <a:alpha val="43137"/>
                    </a:srgbClr>
                  </a:outerShdw>
                </a:effectLst>
                <a:latin typeface="楷体_GB2312" pitchFamily="49" charset="-122"/>
                <a:ea typeface="楷体_GB2312" pitchFamily="49" charset="-122"/>
              </a:rPr>
              <a:t>    </a:t>
            </a:r>
            <a:r>
              <a:rPr lang="zh-CN" altLang="en-US" sz="1600" dirty="0" smtClean="0">
                <a:effectLst>
                  <a:outerShdw blurRad="38100" dist="38100" dir="2700000" algn="tl">
                    <a:srgbClr val="000000">
                      <a:alpha val="43137"/>
                    </a:srgbClr>
                  </a:outerShdw>
                </a:effectLst>
                <a:latin typeface="楷体_GB2312" pitchFamily="49" charset="-122"/>
                <a:ea typeface="楷体_GB2312" pitchFamily="49" charset="-122"/>
              </a:rPr>
              <a:t>操作方式：进入微信关注</a:t>
            </a:r>
            <a:r>
              <a:rPr lang="en-US" altLang="zh-CN" sz="1600" dirty="0" smtClean="0">
                <a:effectLst>
                  <a:outerShdw blurRad="38100" dist="38100" dir="2700000" algn="tl">
                    <a:srgbClr val="000000">
                      <a:alpha val="43137"/>
                    </a:srgbClr>
                  </a:outerShdw>
                </a:effectLst>
                <a:latin typeface="楷体_GB2312" pitchFamily="49" charset="-122"/>
                <a:ea typeface="楷体_GB2312" pitchFamily="49" charset="-122"/>
              </a:rPr>
              <a:t>“</a:t>
            </a:r>
            <a:r>
              <a:rPr lang="zh-CN" altLang="en-US" sz="1600" dirty="0" smtClean="0">
                <a:effectLst>
                  <a:outerShdw blurRad="38100" dist="38100" dir="2700000" algn="tl">
                    <a:srgbClr val="000000">
                      <a:alpha val="43137"/>
                    </a:srgbClr>
                  </a:outerShdw>
                </a:effectLst>
                <a:latin typeface="楷体_GB2312" pitchFamily="49" charset="-122"/>
                <a:ea typeface="楷体_GB2312" pitchFamily="49" charset="-122"/>
              </a:rPr>
              <a:t>中国联通</a:t>
            </a:r>
            <a:r>
              <a:rPr lang="en-US" altLang="zh-CN" sz="1600" dirty="0" smtClean="0">
                <a:effectLst>
                  <a:outerShdw blurRad="38100" dist="38100" dir="2700000" algn="tl">
                    <a:srgbClr val="000000">
                      <a:alpha val="43137"/>
                    </a:srgbClr>
                  </a:outerShdw>
                </a:effectLst>
                <a:latin typeface="楷体_GB2312" pitchFamily="49" charset="-122"/>
                <a:ea typeface="楷体_GB2312" pitchFamily="49" charset="-122"/>
              </a:rPr>
              <a:t>”</a:t>
            </a:r>
            <a:r>
              <a:rPr lang="zh-CN" altLang="en-US" sz="1600" dirty="0" smtClean="0">
                <a:effectLst>
                  <a:outerShdw blurRad="38100" dist="38100" dir="2700000" algn="tl">
                    <a:srgbClr val="000000">
                      <a:alpha val="43137"/>
                    </a:srgbClr>
                  </a:outerShdw>
                </a:effectLst>
                <a:latin typeface="楷体_GB2312" pitchFamily="49" charset="-122"/>
                <a:ea typeface="楷体_GB2312" pitchFamily="49" charset="-122"/>
              </a:rPr>
              <a:t>公众账号，按提示捆绑手机号后登录。</a:t>
            </a:r>
            <a:endParaRPr kumimoji="0" lang="zh-CN" altLang="en-US" sz="16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endParaRPr>
          </a:p>
        </p:txBody>
      </p:sp>
      <p:sp>
        <p:nvSpPr>
          <p:cNvPr id="22" name="内容占位符 2"/>
          <p:cNvSpPr txBox="1">
            <a:spLocks/>
          </p:cNvSpPr>
          <p:nvPr/>
        </p:nvSpPr>
        <p:spPr>
          <a:xfrm>
            <a:off x="428596" y="4071942"/>
            <a:ext cx="8229600" cy="2500330"/>
          </a:xfrm>
          <a:prstGeom prst="rect">
            <a:avLst/>
          </a:prstGeom>
        </p:spPr>
        <p:txBody>
          <a:bodyPr vert="horz" lIns="91440" tIns="45720" rIns="91440" bIns="45720" rtlCol="0">
            <a:noAutofit/>
          </a:bodyPr>
          <a:lstStyle/>
          <a:p>
            <a:pPr marL="342900" indent="-342900">
              <a:spcBef>
                <a:spcPct val="20000"/>
              </a:spcBef>
              <a:buClr>
                <a:srgbClr val="FF0000"/>
              </a:buClr>
              <a:buFont typeface="Wingdings" pitchFamily="2" charset="2"/>
              <a:buChar char="n"/>
            </a:pPr>
            <a:r>
              <a:rPr lang="zh-CN" altLang="en-US" sz="2200" b="1" dirty="0" smtClean="0">
                <a:solidFill>
                  <a:srgbClr val="FF0000"/>
                </a:solidFill>
                <a:latin typeface="楷体_GB2312" pitchFamily="49" charset="-122"/>
                <a:ea typeface="楷体_GB2312" pitchFamily="49" charset="-122"/>
              </a:rPr>
              <a:t>赠送三</a:t>
            </a:r>
            <a:endParaRPr kumimoji="0" lang="en-US" altLang="zh-CN" sz="2200" b="0" i="0" u="none" strike="noStrike" kern="1200" cap="none" spc="0" normalizeH="0" baseline="0" noProof="0" dirty="0" smtClean="0">
              <a:ln>
                <a:noFill/>
              </a:ln>
              <a:solidFill>
                <a:srgbClr val="FF0000"/>
              </a:solidFill>
              <a:effectLst/>
              <a:uLnTx/>
              <a:uFillTx/>
              <a:latin typeface="楷体_GB2312" pitchFamily="49" charset="-122"/>
              <a:ea typeface="楷体_GB2312" pitchFamily="49" charset="-122"/>
              <a:cs typeface="+mn-cs"/>
            </a:endParaRPr>
          </a:p>
          <a:p>
            <a:pPr marL="342900" lvl="0" indent="-342900">
              <a:spcBef>
                <a:spcPct val="20000"/>
              </a:spcBef>
              <a:buClr>
                <a:srgbClr val="FF0000"/>
              </a:buClr>
            </a:pPr>
            <a:r>
              <a:rPr kumimoji="0" lang="en-US" altLang="zh-CN"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  </a:t>
            </a:r>
            <a:r>
              <a:rPr kumimoji="0" lang="zh-CN" altLang="en-US"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 开通免费的省内流量网龄计划。</a:t>
            </a:r>
            <a:r>
              <a:rPr lang="zh-CN" altLang="en-US" sz="2400" dirty="0" smtClean="0">
                <a:effectLst>
                  <a:outerShdw blurRad="38100" dist="38100" dir="2700000" algn="tl">
                    <a:srgbClr val="000000">
                      <a:alpha val="43137"/>
                    </a:srgbClr>
                  </a:outerShdw>
                </a:effectLst>
                <a:latin typeface="楷体_GB2312" pitchFamily="49" charset="-122"/>
                <a:ea typeface="楷体_GB2312" pitchFamily="49" charset="-122"/>
              </a:rPr>
              <a:t> </a:t>
            </a:r>
            <a:endParaRPr lang="en-US" altLang="zh-CN" sz="2400" dirty="0" smtClean="0">
              <a:effectLst>
                <a:outerShdw blurRad="38100" dist="38100" dir="2700000" algn="tl">
                  <a:srgbClr val="000000">
                    <a:alpha val="43137"/>
                  </a:srgbClr>
                </a:outerShdw>
              </a:effectLst>
              <a:latin typeface="楷体_GB2312" pitchFamily="49" charset="-122"/>
              <a:ea typeface="楷体_GB2312" pitchFamily="49" charset="-122"/>
            </a:endParaRPr>
          </a:p>
          <a:p>
            <a:pPr marL="342900" lvl="0" indent="-342900">
              <a:spcBef>
                <a:spcPct val="20000"/>
              </a:spcBef>
              <a:buClr>
                <a:srgbClr val="FF0000"/>
              </a:buClr>
            </a:pPr>
            <a:r>
              <a:rPr lang="en-US" altLang="zh-CN" sz="2400" dirty="0" smtClean="0">
                <a:effectLst>
                  <a:outerShdw blurRad="38100" dist="38100" dir="2700000" algn="tl">
                    <a:srgbClr val="000000">
                      <a:alpha val="43137"/>
                    </a:srgbClr>
                  </a:outerShdw>
                </a:effectLst>
                <a:latin typeface="楷体_GB2312" pitchFamily="49" charset="-122"/>
                <a:ea typeface="楷体_GB2312" pitchFamily="49" charset="-122"/>
              </a:rPr>
              <a:t>   </a:t>
            </a:r>
            <a:r>
              <a:rPr lang="zh-CN" altLang="en-US" sz="1600" dirty="0" smtClean="0">
                <a:effectLst>
                  <a:outerShdw blurRad="38100" dist="38100" dir="2700000" algn="tl">
                    <a:srgbClr val="000000">
                      <a:alpha val="43137"/>
                    </a:srgbClr>
                  </a:outerShdw>
                </a:effectLst>
                <a:latin typeface="楷体_GB2312" pitchFamily="49" charset="-122"/>
                <a:ea typeface="楷体_GB2312" pitchFamily="49" charset="-122"/>
              </a:rPr>
              <a:t>操作方式：登录联通手机营业厅后，</a:t>
            </a:r>
            <a:endParaRPr lang="en-US" altLang="zh-CN" sz="1600" dirty="0" smtClean="0">
              <a:effectLst>
                <a:outerShdw blurRad="38100" dist="38100" dir="2700000" algn="tl">
                  <a:srgbClr val="000000">
                    <a:alpha val="43137"/>
                  </a:srgbClr>
                </a:outerShdw>
              </a:effectLst>
              <a:latin typeface="楷体_GB2312" pitchFamily="49" charset="-122"/>
              <a:ea typeface="楷体_GB2312" pitchFamily="49" charset="-122"/>
            </a:endParaRPr>
          </a:p>
          <a:p>
            <a:pPr marL="342900" lvl="0" indent="-342900">
              <a:spcBef>
                <a:spcPct val="20000"/>
              </a:spcBef>
              <a:buClr>
                <a:srgbClr val="FF0000"/>
              </a:buClr>
            </a:pPr>
            <a:r>
              <a:rPr lang="zh-CN" altLang="en-US" sz="1600" dirty="0" smtClean="0">
                <a:effectLst>
                  <a:outerShdw blurRad="38100" dist="38100" dir="2700000" algn="tl">
                    <a:srgbClr val="000000">
                      <a:alpha val="43137"/>
                    </a:srgbClr>
                  </a:outerShdw>
                </a:effectLst>
                <a:latin typeface="楷体_GB2312" pitchFamily="49" charset="-122"/>
                <a:ea typeface="楷体_GB2312" pitchFamily="49" charset="-122"/>
              </a:rPr>
              <a:t>选择</a:t>
            </a:r>
            <a:r>
              <a:rPr lang="en-US" altLang="zh-CN" sz="1600" dirty="0" smtClean="0">
                <a:effectLst>
                  <a:outerShdw blurRad="38100" dist="38100" dir="2700000" algn="tl">
                    <a:srgbClr val="000000">
                      <a:alpha val="43137"/>
                    </a:srgbClr>
                  </a:outerShdw>
                </a:effectLst>
                <a:latin typeface="楷体_GB2312" pitchFamily="49" charset="-122"/>
                <a:ea typeface="楷体_GB2312" pitchFamily="49" charset="-122"/>
              </a:rPr>
              <a:t>“</a:t>
            </a:r>
            <a:r>
              <a:rPr lang="zh-CN" altLang="en-US" sz="1600" dirty="0" smtClean="0">
                <a:effectLst>
                  <a:outerShdw blurRad="38100" dist="38100" dir="2700000" algn="tl">
                    <a:srgbClr val="000000">
                      <a:alpha val="43137"/>
                    </a:srgbClr>
                  </a:outerShdw>
                </a:effectLst>
                <a:latin typeface="楷体_GB2312" pitchFamily="49" charset="-122"/>
                <a:ea typeface="楷体_GB2312" pitchFamily="49" charset="-122"/>
              </a:rPr>
              <a:t>办理</a:t>
            </a:r>
            <a:r>
              <a:rPr lang="en-US" altLang="zh-CN" sz="1600" dirty="0" smtClean="0">
                <a:effectLst>
                  <a:outerShdw blurRad="38100" dist="38100" dir="2700000" algn="tl">
                    <a:srgbClr val="000000">
                      <a:alpha val="43137"/>
                    </a:srgbClr>
                  </a:outerShdw>
                </a:effectLst>
                <a:latin typeface="楷体_GB2312" pitchFamily="49" charset="-122"/>
                <a:ea typeface="楷体_GB2312" pitchFamily="49" charset="-122"/>
              </a:rPr>
              <a:t>”-“</a:t>
            </a:r>
            <a:r>
              <a:rPr lang="zh-CN" altLang="en-US" sz="1600" dirty="0" smtClean="0">
                <a:effectLst>
                  <a:outerShdw blurRad="38100" dist="38100" dir="2700000" algn="tl">
                    <a:srgbClr val="000000">
                      <a:alpha val="43137"/>
                    </a:srgbClr>
                  </a:outerShdw>
                </a:effectLst>
                <a:latin typeface="楷体_GB2312" pitchFamily="49" charset="-122"/>
                <a:ea typeface="楷体_GB2312" pitchFamily="49" charset="-122"/>
              </a:rPr>
              <a:t>网龄升级计划</a:t>
            </a:r>
            <a:r>
              <a:rPr lang="en-US" altLang="zh-CN" sz="1600" dirty="0" smtClean="0">
                <a:effectLst>
                  <a:outerShdw blurRad="38100" dist="38100" dir="2700000" algn="tl">
                    <a:srgbClr val="000000">
                      <a:alpha val="43137"/>
                    </a:srgbClr>
                  </a:outerShdw>
                </a:effectLst>
                <a:latin typeface="楷体_GB2312" pitchFamily="49" charset="-122"/>
                <a:ea typeface="楷体_GB2312" pitchFamily="49" charset="-122"/>
              </a:rPr>
              <a:t>”-“</a:t>
            </a:r>
            <a:r>
              <a:rPr lang="zh-CN" altLang="en-US" sz="1600" dirty="0" smtClean="0">
                <a:effectLst>
                  <a:outerShdw blurRad="38100" dist="38100" dir="2700000" algn="tl">
                    <a:srgbClr val="000000">
                      <a:alpha val="43137"/>
                    </a:srgbClr>
                  </a:outerShdw>
                </a:effectLst>
                <a:latin typeface="楷体_GB2312" pitchFamily="49" charset="-122"/>
                <a:ea typeface="楷体_GB2312" pitchFamily="49" charset="-122"/>
              </a:rPr>
              <a:t>加入</a:t>
            </a:r>
            <a:r>
              <a:rPr lang="en-US" altLang="zh-CN" sz="1600" dirty="0" smtClean="0">
                <a:effectLst>
                  <a:outerShdw blurRad="38100" dist="38100" dir="2700000" algn="tl">
                    <a:srgbClr val="000000">
                      <a:alpha val="43137"/>
                    </a:srgbClr>
                  </a:outerShdw>
                </a:effectLst>
                <a:latin typeface="楷体_GB2312" pitchFamily="49" charset="-122"/>
                <a:ea typeface="楷体_GB2312" pitchFamily="49" charset="-122"/>
              </a:rPr>
              <a:t>”。</a:t>
            </a:r>
          </a:p>
          <a:p>
            <a:pPr marL="342900" lvl="0" indent="-342900">
              <a:spcBef>
                <a:spcPct val="20000"/>
              </a:spcBef>
              <a:buClr>
                <a:srgbClr val="FF0000"/>
              </a:buClr>
            </a:pPr>
            <a:endParaRPr lang="en-US" altLang="zh-CN" sz="1600" dirty="0">
              <a:latin typeface="楷体_GB2312" pitchFamily="49" charset="-122"/>
              <a:ea typeface="楷体_GB2312" pitchFamily="49" charset="-122"/>
            </a:endParaRPr>
          </a:p>
          <a:p>
            <a:pPr marL="342900" lvl="0" indent="-342900">
              <a:spcBef>
                <a:spcPct val="20000"/>
              </a:spcBef>
              <a:buClr>
                <a:srgbClr val="FF0000"/>
              </a:buClr>
            </a:pPr>
            <a:r>
              <a:rPr kumimoji="0" lang="zh-CN" altLang="en-US" sz="16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rPr>
              <a:t>温馨提示</a:t>
            </a:r>
            <a:r>
              <a:rPr kumimoji="0" lang="zh-CN" altLang="en-US" sz="1600" b="1" i="0" u="none" strike="noStrike" kern="1200" cap="none" spc="0" normalizeH="0" noProof="0" dirty="0" smtClean="0">
                <a:ln>
                  <a:noFill/>
                </a:ln>
                <a:solidFill>
                  <a:srgbClr val="FF0000"/>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rPr>
              <a:t> ：以上赠送活动为联通公司阶段性活动</a:t>
            </a:r>
            <a:endParaRPr kumimoji="0" lang="en-US" altLang="zh-CN" sz="1600" b="1" i="0" u="none" strike="noStrike" kern="1200" cap="none" spc="0" normalizeH="0" noProof="0" dirty="0" smtClean="0">
              <a:ln>
                <a:noFill/>
              </a:ln>
              <a:solidFill>
                <a:srgbClr val="FF0000"/>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endParaRPr>
          </a:p>
          <a:p>
            <a:pPr marL="342900" lvl="0" indent="-342900">
              <a:spcBef>
                <a:spcPct val="20000"/>
              </a:spcBef>
              <a:buClr>
                <a:srgbClr val="FF0000"/>
              </a:buClr>
            </a:pPr>
            <a:r>
              <a:rPr kumimoji="0" lang="zh-CN" altLang="en-US" sz="1600" b="1" i="0" u="none" strike="noStrike" kern="1200" cap="none" spc="0" normalizeH="0" noProof="0" dirty="0" smtClean="0">
                <a:ln>
                  <a:noFill/>
                </a:ln>
                <a:solidFill>
                  <a:srgbClr val="FF0000"/>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rPr>
              <a:t>，需及时参加。并请随时关注其他赠送活动开展。</a:t>
            </a:r>
            <a:endParaRPr kumimoji="0" lang="en-US" altLang="zh-CN" sz="16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endParaRPr>
          </a:p>
        </p:txBody>
      </p:sp>
      <p:pic>
        <p:nvPicPr>
          <p:cNvPr id="32770" name="Picture 2"/>
          <p:cNvPicPr>
            <a:picLocks noChangeAspect="1" noChangeArrowheads="1"/>
          </p:cNvPicPr>
          <p:nvPr/>
        </p:nvPicPr>
        <p:blipFill>
          <a:blip r:embed="rId2"/>
          <a:srcRect/>
          <a:stretch>
            <a:fillRect/>
          </a:stretch>
        </p:blipFill>
        <p:spPr bwMode="auto">
          <a:xfrm>
            <a:off x="5214942" y="4071942"/>
            <a:ext cx="3595686" cy="2247903"/>
          </a:xfrm>
          <a:prstGeom prst="rect">
            <a:avLst/>
          </a:prstGeom>
          <a:noFill/>
          <a:ln w="9525">
            <a:noFill/>
            <a:miter lim="800000"/>
            <a:headEnd/>
            <a:tailEnd/>
          </a:ln>
          <a:effectLst/>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
                                            <p:txEl>
                                              <p:pRg st="0" end="0"/>
                                            </p:txEl>
                                          </p:spTgt>
                                        </p:tgtEl>
                                        <p:attrNameLst>
                                          <p:attrName>style.visibility</p:attrName>
                                        </p:attrNameLst>
                                      </p:cBhvr>
                                      <p:to>
                                        <p:strVal val="visible"/>
                                      </p:to>
                                    </p:set>
                                    <p:anim calcmode="lin" valueType="num">
                                      <p:cBhvr additive="base">
                                        <p:cTn id="25" dur="20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xEl>
                                              <p:pRg st="1" end="1"/>
                                            </p:txEl>
                                          </p:spTgt>
                                        </p:tgtEl>
                                        <p:attrNameLst>
                                          <p:attrName>style.visibility</p:attrName>
                                        </p:attrNameLst>
                                      </p:cBhvr>
                                      <p:to>
                                        <p:strVal val="visible"/>
                                      </p:to>
                                    </p:set>
                                    <p:anim calcmode="lin" valueType="num">
                                      <p:cBhvr additive="base">
                                        <p:cTn id="31" dur="2000" fill="hold"/>
                                        <p:tgtEl>
                                          <p:spTgt spid="20">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2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xEl>
                                              <p:pRg st="2" end="2"/>
                                            </p:txEl>
                                          </p:spTgt>
                                        </p:tgtEl>
                                        <p:attrNameLst>
                                          <p:attrName>style.visibility</p:attrName>
                                        </p:attrNameLst>
                                      </p:cBhvr>
                                      <p:to>
                                        <p:strVal val="visible"/>
                                      </p:to>
                                    </p:set>
                                    <p:anim calcmode="lin" valueType="num">
                                      <p:cBhvr additive="base">
                                        <p:cTn id="37" dur="2000" fill="hold"/>
                                        <p:tgtEl>
                                          <p:spTgt spid="20">
                                            <p:txEl>
                                              <p:pRg st="2" end="2"/>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2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2">
                                            <p:txEl>
                                              <p:pRg st="0" end="0"/>
                                            </p:txEl>
                                          </p:spTgt>
                                        </p:tgtEl>
                                        <p:attrNameLst>
                                          <p:attrName>style.visibility</p:attrName>
                                        </p:attrNameLst>
                                      </p:cBhvr>
                                      <p:to>
                                        <p:strVal val="visible"/>
                                      </p:to>
                                    </p:set>
                                    <p:anim calcmode="lin" valueType="num">
                                      <p:cBhvr additive="base">
                                        <p:cTn id="43" dur="20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2">
                                            <p:txEl>
                                              <p:pRg st="1" end="1"/>
                                            </p:txEl>
                                          </p:spTgt>
                                        </p:tgtEl>
                                        <p:attrNameLst>
                                          <p:attrName>style.visibility</p:attrName>
                                        </p:attrNameLst>
                                      </p:cBhvr>
                                      <p:to>
                                        <p:strVal val="visible"/>
                                      </p:to>
                                    </p:set>
                                    <p:anim calcmode="lin" valueType="num">
                                      <p:cBhvr additive="base">
                                        <p:cTn id="49" dur="20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2">
                                            <p:txEl>
                                              <p:pRg st="2" end="2"/>
                                            </p:txEl>
                                          </p:spTgt>
                                        </p:tgtEl>
                                        <p:attrNameLst>
                                          <p:attrName>style.visibility</p:attrName>
                                        </p:attrNameLst>
                                      </p:cBhvr>
                                      <p:to>
                                        <p:strVal val="visible"/>
                                      </p:to>
                                    </p:set>
                                    <p:anim calcmode="lin" valueType="num">
                                      <p:cBhvr additive="base">
                                        <p:cTn id="55" dur="20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2">
                                            <p:txEl>
                                              <p:pRg st="3" end="3"/>
                                            </p:txEl>
                                          </p:spTgt>
                                        </p:tgtEl>
                                        <p:attrNameLst>
                                          <p:attrName>style.visibility</p:attrName>
                                        </p:attrNameLst>
                                      </p:cBhvr>
                                      <p:to>
                                        <p:strVal val="visible"/>
                                      </p:to>
                                    </p:set>
                                    <p:anim calcmode="lin" valueType="num">
                                      <p:cBhvr additive="base">
                                        <p:cTn id="61" dur="2000" fill="hold"/>
                                        <p:tgtEl>
                                          <p:spTgt spid="22">
                                            <p:txEl>
                                              <p:pRg st="3" end="3"/>
                                            </p:txEl>
                                          </p:spTgt>
                                        </p:tgtEl>
                                        <p:attrNameLst>
                                          <p:attrName>ppt_x</p:attrName>
                                        </p:attrNameLst>
                                      </p:cBhvr>
                                      <p:tavLst>
                                        <p:tav tm="0">
                                          <p:val>
                                            <p:strVal val="#ppt_x"/>
                                          </p:val>
                                        </p:tav>
                                        <p:tav tm="100000">
                                          <p:val>
                                            <p:strVal val="#ppt_x"/>
                                          </p:val>
                                        </p:tav>
                                      </p:tavLst>
                                    </p:anim>
                                    <p:anim calcmode="lin" valueType="num">
                                      <p:cBhvr additive="base">
                                        <p:cTn id="62" dur="2000" fill="hold"/>
                                        <p:tgtEl>
                                          <p:spTgt spid="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2">
                                            <p:txEl>
                                              <p:pRg st="5" end="5"/>
                                            </p:txEl>
                                          </p:spTgt>
                                        </p:tgtEl>
                                        <p:attrNameLst>
                                          <p:attrName>style.visibility</p:attrName>
                                        </p:attrNameLst>
                                      </p:cBhvr>
                                      <p:to>
                                        <p:strVal val="visible"/>
                                      </p:to>
                                    </p:set>
                                    <p:anim calcmode="lin" valueType="num">
                                      <p:cBhvr additive="base">
                                        <p:cTn id="67" dur="2000" fill="hold"/>
                                        <p:tgtEl>
                                          <p:spTgt spid="22">
                                            <p:txEl>
                                              <p:pRg st="5" end="5"/>
                                            </p:txEl>
                                          </p:spTgt>
                                        </p:tgtEl>
                                        <p:attrNameLst>
                                          <p:attrName>ppt_x</p:attrName>
                                        </p:attrNameLst>
                                      </p:cBhvr>
                                      <p:tavLst>
                                        <p:tav tm="0">
                                          <p:val>
                                            <p:strVal val="#ppt_x"/>
                                          </p:val>
                                        </p:tav>
                                        <p:tav tm="100000">
                                          <p:val>
                                            <p:strVal val="#ppt_x"/>
                                          </p:val>
                                        </p:tav>
                                      </p:tavLst>
                                    </p:anim>
                                    <p:anim calcmode="lin" valueType="num">
                                      <p:cBhvr additive="base">
                                        <p:cTn id="68" dur="2000" fill="hold"/>
                                        <p:tgtEl>
                                          <p:spTgt spid="2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2">
                                            <p:txEl>
                                              <p:pRg st="6" end="6"/>
                                            </p:txEl>
                                          </p:spTgt>
                                        </p:tgtEl>
                                        <p:attrNameLst>
                                          <p:attrName>style.visibility</p:attrName>
                                        </p:attrNameLst>
                                      </p:cBhvr>
                                      <p:to>
                                        <p:strVal val="visible"/>
                                      </p:to>
                                    </p:set>
                                    <p:anim calcmode="lin" valueType="num">
                                      <p:cBhvr additive="base">
                                        <p:cTn id="73" dur="2000" fill="hold"/>
                                        <p:tgtEl>
                                          <p:spTgt spid="22">
                                            <p:txEl>
                                              <p:pRg st="6" end="6"/>
                                            </p:txEl>
                                          </p:spTgt>
                                        </p:tgtEl>
                                        <p:attrNameLst>
                                          <p:attrName>ppt_x</p:attrName>
                                        </p:attrNameLst>
                                      </p:cBhvr>
                                      <p:tavLst>
                                        <p:tav tm="0">
                                          <p:val>
                                            <p:strVal val="#ppt_x"/>
                                          </p:val>
                                        </p:tav>
                                        <p:tav tm="100000">
                                          <p:val>
                                            <p:strVal val="#ppt_x"/>
                                          </p:val>
                                        </p:tav>
                                      </p:tavLst>
                                    </p:anim>
                                    <p:anim calcmode="lin" valueType="num">
                                      <p:cBhvr additive="base">
                                        <p:cTn id="74" dur="2000" fill="hold"/>
                                        <p:tgtEl>
                                          <p:spTgt spid="2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0" grpId="0" build="p"/>
      <p:bldP spid="2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flipV="1">
            <a:off x="357158" y="1214422"/>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10" name="标题 1"/>
          <p:cNvSpPr>
            <a:spLocks noGrp="1"/>
          </p:cNvSpPr>
          <p:nvPr>
            <p:ph type="title"/>
          </p:nvPr>
        </p:nvSpPr>
        <p:spPr>
          <a:xfrm>
            <a:off x="271490" y="560390"/>
            <a:ext cx="8586790" cy="725470"/>
          </a:xfrm>
        </p:spPr>
        <p:txBody>
          <a:bodyPr>
            <a:normAutofit/>
          </a:bodyPr>
          <a:lstStyle/>
          <a:p>
            <a:pPr algn="l"/>
            <a:r>
              <a:rPr lang="zh-CN" altLang="en-US" sz="2800" dirty="0" smtClean="0">
                <a:latin typeface="黑体" pitchFamily="2" charset="-122"/>
                <a:ea typeface="黑体" pitchFamily="2" charset="-122"/>
              </a:rPr>
              <a:t>一、使用校园网如何省钱   </a:t>
            </a:r>
            <a:r>
              <a:rPr lang="zh-CN" altLang="en-US"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（选择叠加优惠很重要）</a:t>
            </a:r>
            <a:endParaRPr lang="zh-CN" altLang="en-US" sz="2800" b="1" dirty="0">
              <a:solidFill>
                <a:srgbClr val="0000FF"/>
              </a:solidFill>
              <a:effectLst>
                <a:outerShdw blurRad="38100" dist="38100" dir="2700000" algn="tl">
                  <a:srgbClr val="000000">
                    <a:alpha val="43137"/>
                  </a:srgbClr>
                </a:outerShdw>
              </a:effectLst>
              <a:latin typeface="黑体" pitchFamily="2" charset="-122"/>
              <a:ea typeface="黑体" pitchFamily="2" charset="-122"/>
            </a:endParaRPr>
          </a:p>
        </p:txBody>
      </p:sp>
      <p:grpSp>
        <p:nvGrpSpPr>
          <p:cNvPr id="17" name="组合 16"/>
          <p:cNvGrpSpPr/>
          <p:nvPr/>
        </p:nvGrpSpPr>
        <p:grpSpPr>
          <a:xfrm>
            <a:off x="714348" y="2057399"/>
            <a:ext cx="6081735" cy="1228725"/>
            <a:chOff x="1214414" y="3786190"/>
            <a:chExt cx="6081735" cy="1228725"/>
          </a:xfrm>
        </p:grpSpPr>
        <p:pic>
          <p:nvPicPr>
            <p:cNvPr id="1026" name="Picture 2"/>
            <p:cNvPicPr>
              <a:picLocks noChangeAspect="1" noChangeArrowheads="1"/>
            </p:cNvPicPr>
            <p:nvPr/>
          </p:nvPicPr>
          <p:blipFill>
            <a:blip r:embed="rId2"/>
            <a:srcRect/>
            <a:stretch>
              <a:fillRect/>
            </a:stretch>
          </p:blipFill>
          <p:spPr bwMode="auto">
            <a:xfrm>
              <a:off x="1214414" y="3857628"/>
              <a:ext cx="2924175" cy="1143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429124" y="3786190"/>
              <a:ext cx="2867025" cy="1228725"/>
            </a:xfrm>
            <a:prstGeom prst="rect">
              <a:avLst/>
            </a:prstGeom>
            <a:noFill/>
            <a:ln w="9525">
              <a:noFill/>
              <a:miter lim="800000"/>
              <a:headEnd/>
              <a:tailEnd/>
            </a:ln>
            <a:effectLst/>
          </p:spPr>
        </p:pic>
      </p:grpSp>
      <p:sp>
        <p:nvSpPr>
          <p:cNvPr id="8" name="内容占位符 2"/>
          <p:cNvSpPr>
            <a:spLocks noGrp="1"/>
          </p:cNvSpPr>
          <p:nvPr>
            <p:ph idx="1"/>
          </p:nvPr>
        </p:nvSpPr>
        <p:spPr>
          <a:xfrm>
            <a:off x="428596" y="1285860"/>
            <a:ext cx="8229600" cy="4929222"/>
          </a:xfrm>
        </p:spPr>
        <p:txBody>
          <a:bodyPr>
            <a:noAutofit/>
          </a:bodyPr>
          <a:lstStyle/>
          <a:p>
            <a:pPr>
              <a:buClr>
                <a:srgbClr val="FF0000"/>
              </a:buClr>
              <a:buNone/>
            </a:pPr>
            <a:r>
              <a:rPr lang="zh-CN" altLang="en-US" sz="2800" b="1" dirty="0" smtClean="0">
                <a:solidFill>
                  <a:srgbClr val="FF0000"/>
                </a:solidFill>
                <a:effectLst>
                  <a:outerShdw blurRad="38100" dist="38100" dir="2700000" algn="tl">
                    <a:srgbClr val="000000">
                      <a:alpha val="43137"/>
                    </a:srgbClr>
                  </a:outerShdw>
                </a:effectLst>
                <a:latin typeface="楷体_GB2312" pitchFamily="49" charset="-122"/>
                <a:ea typeface="楷体_GB2312" pitchFamily="49" charset="-122"/>
              </a:rPr>
              <a:t>如果你是上网派</a:t>
            </a:r>
            <a:endParaRPr lang="en-US" altLang="zh-CN" sz="2200" dirty="0" smtClean="0">
              <a:latin typeface="楷体_GB2312" pitchFamily="49" charset="-122"/>
              <a:ea typeface="楷体_GB2312" pitchFamily="49" charset="-122"/>
            </a:endParaRPr>
          </a:p>
          <a:p>
            <a:pPr>
              <a:buClr>
                <a:srgbClr val="FF0000"/>
              </a:buClr>
              <a:buFont typeface="Wingdings" pitchFamily="2" charset="2"/>
              <a:buChar char="n"/>
            </a:pPr>
            <a:r>
              <a:rPr lang="zh-CN" altLang="en-US" sz="2200" dirty="0" smtClean="0">
                <a:latin typeface="楷体_GB2312" pitchFamily="49" charset="-122"/>
                <a:ea typeface="楷体_GB2312" pitchFamily="49" charset="-122"/>
              </a:rPr>
              <a:t>闲时流量包（</a:t>
            </a:r>
            <a:r>
              <a:rPr lang="en-US" altLang="zh-CN" sz="2200" dirty="0" smtClean="0">
                <a:latin typeface="楷体_GB2312" pitchFamily="49" charset="-122"/>
                <a:ea typeface="楷体_GB2312" pitchFamily="49" charset="-122"/>
              </a:rPr>
              <a:t>00：00——07：00</a:t>
            </a:r>
            <a:r>
              <a:rPr lang="zh-CN" altLang="en-US" sz="2200" dirty="0" smtClean="0">
                <a:latin typeface="楷体_GB2312" pitchFamily="49" charset="-122"/>
                <a:ea typeface="楷体_GB2312" pitchFamily="49" charset="-122"/>
              </a:rPr>
              <a:t>优惠）</a:t>
            </a:r>
            <a:endParaRPr lang="en-US" altLang="zh-CN" sz="2200" dirty="0" smtClean="0">
              <a:latin typeface="楷体_GB2312" pitchFamily="49" charset="-122"/>
              <a:ea typeface="楷体_GB2312" pitchFamily="49" charset="-122"/>
            </a:endParaRPr>
          </a:p>
        </p:txBody>
      </p:sp>
      <p:grpSp>
        <p:nvGrpSpPr>
          <p:cNvPr id="14" name="组合 13"/>
          <p:cNvGrpSpPr/>
          <p:nvPr/>
        </p:nvGrpSpPr>
        <p:grpSpPr>
          <a:xfrm>
            <a:off x="642910" y="3714752"/>
            <a:ext cx="8120100" cy="1243013"/>
            <a:chOff x="571472" y="3929066"/>
            <a:chExt cx="8120100" cy="1243013"/>
          </a:xfrm>
        </p:grpSpPr>
        <p:pic>
          <p:nvPicPr>
            <p:cNvPr id="1030" name="Picture 6"/>
            <p:cNvPicPr>
              <a:picLocks noChangeAspect="1" noChangeArrowheads="1"/>
            </p:cNvPicPr>
            <p:nvPr/>
          </p:nvPicPr>
          <p:blipFill>
            <a:blip r:embed="rId4"/>
            <a:srcRect/>
            <a:stretch>
              <a:fillRect/>
            </a:stretch>
          </p:blipFill>
          <p:spPr bwMode="auto">
            <a:xfrm>
              <a:off x="3305185" y="3929066"/>
              <a:ext cx="2695575" cy="1133475"/>
            </a:xfrm>
            <a:prstGeom prst="rect">
              <a:avLst/>
            </a:prstGeom>
            <a:noFill/>
            <a:ln w="9525">
              <a:noFill/>
              <a:miter lim="800000"/>
              <a:headEnd/>
              <a:tailEnd/>
            </a:ln>
            <a:effectLst/>
          </p:spPr>
        </p:pic>
        <p:pic>
          <p:nvPicPr>
            <p:cNvPr id="1031" name="Picture 7"/>
            <p:cNvPicPr>
              <a:picLocks noChangeAspect="1" noChangeArrowheads="1"/>
            </p:cNvPicPr>
            <p:nvPr/>
          </p:nvPicPr>
          <p:blipFill>
            <a:blip r:embed="rId5"/>
            <a:srcRect/>
            <a:stretch>
              <a:fillRect/>
            </a:stretch>
          </p:blipFill>
          <p:spPr bwMode="auto">
            <a:xfrm>
              <a:off x="5929322" y="4000504"/>
              <a:ext cx="2762250" cy="1057275"/>
            </a:xfrm>
            <a:prstGeom prst="rect">
              <a:avLst/>
            </a:prstGeom>
            <a:noFill/>
            <a:ln w="9525">
              <a:noFill/>
              <a:miter lim="800000"/>
              <a:headEnd/>
              <a:tailEnd/>
            </a:ln>
            <a:effectLst/>
          </p:spPr>
        </p:pic>
        <p:pic>
          <p:nvPicPr>
            <p:cNvPr id="1029" name="Picture 5"/>
            <p:cNvPicPr>
              <a:picLocks noChangeAspect="1" noChangeArrowheads="1"/>
            </p:cNvPicPr>
            <p:nvPr/>
          </p:nvPicPr>
          <p:blipFill>
            <a:blip r:embed="rId6"/>
            <a:srcRect/>
            <a:stretch>
              <a:fillRect/>
            </a:stretch>
          </p:blipFill>
          <p:spPr bwMode="auto">
            <a:xfrm>
              <a:off x="571472" y="4000504"/>
              <a:ext cx="2790825" cy="1171575"/>
            </a:xfrm>
            <a:prstGeom prst="rect">
              <a:avLst/>
            </a:prstGeom>
            <a:noFill/>
            <a:ln w="9525">
              <a:noFill/>
              <a:miter lim="800000"/>
              <a:headEnd/>
              <a:tailEnd/>
            </a:ln>
            <a:effectLst/>
          </p:spPr>
        </p:pic>
      </p:grpSp>
      <p:sp>
        <p:nvSpPr>
          <p:cNvPr id="15" name="矩形 14"/>
          <p:cNvSpPr/>
          <p:nvPr/>
        </p:nvSpPr>
        <p:spPr>
          <a:xfrm>
            <a:off x="642910" y="3253087"/>
            <a:ext cx="5429288" cy="461665"/>
          </a:xfrm>
          <a:prstGeom prst="rect">
            <a:avLst/>
          </a:prstGeom>
        </p:spPr>
        <p:txBody>
          <a:bodyPr wrap="square">
            <a:spAutoFit/>
          </a:bodyPr>
          <a:lstStyle/>
          <a:p>
            <a:pPr>
              <a:buClr>
                <a:srgbClr val="FF0000"/>
              </a:buClr>
              <a:buFont typeface="Wingdings" pitchFamily="2" charset="2"/>
              <a:buChar char="n"/>
            </a:pPr>
            <a:r>
              <a:rPr lang="zh-CN" altLang="en-US" sz="2400" dirty="0" smtClean="0">
                <a:latin typeface="楷体_GB2312" pitchFamily="49" charset="-122"/>
                <a:ea typeface="楷体_GB2312" pitchFamily="49" charset="-122"/>
              </a:rPr>
              <a:t>全国流量包</a:t>
            </a:r>
            <a:endParaRPr lang="en-US" altLang="zh-CN" sz="2400" dirty="0" smtClean="0">
              <a:latin typeface="楷体_GB2312" pitchFamily="49" charset="-122"/>
              <a:ea typeface="楷体_GB2312" pitchFamily="49" charset="-122"/>
            </a:endParaRPr>
          </a:p>
        </p:txBody>
      </p:sp>
      <p:sp>
        <p:nvSpPr>
          <p:cNvPr id="18" name="矩形 17"/>
          <p:cNvSpPr/>
          <p:nvPr/>
        </p:nvSpPr>
        <p:spPr>
          <a:xfrm>
            <a:off x="642910" y="5000636"/>
            <a:ext cx="1952779" cy="461665"/>
          </a:xfrm>
          <a:prstGeom prst="rect">
            <a:avLst/>
          </a:prstGeom>
        </p:spPr>
        <p:txBody>
          <a:bodyPr wrap="none">
            <a:spAutoFit/>
          </a:bodyPr>
          <a:lstStyle/>
          <a:p>
            <a:pPr>
              <a:buClr>
                <a:srgbClr val="FF0000"/>
              </a:buClr>
              <a:buFont typeface="Wingdings" pitchFamily="2" charset="2"/>
              <a:buChar char="n"/>
            </a:pPr>
            <a:r>
              <a:rPr lang="zh-CN" altLang="en-US" sz="2400" dirty="0" smtClean="0">
                <a:latin typeface="楷体_GB2312" pitchFamily="49" charset="-122"/>
                <a:ea typeface="楷体_GB2312" pitchFamily="49" charset="-122"/>
              </a:rPr>
              <a:t>省内流量包</a:t>
            </a:r>
            <a:endParaRPr lang="zh-CN" altLang="en-US" sz="2400" dirty="0">
              <a:latin typeface="楷体_GB2312" pitchFamily="49" charset="-122"/>
              <a:ea typeface="楷体_GB2312" pitchFamily="49" charset="-122"/>
            </a:endParaRPr>
          </a:p>
        </p:txBody>
      </p:sp>
      <p:grpSp>
        <p:nvGrpSpPr>
          <p:cNvPr id="26" name="组合 25"/>
          <p:cNvGrpSpPr/>
          <p:nvPr/>
        </p:nvGrpSpPr>
        <p:grpSpPr>
          <a:xfrm>
            <a:off x="571472" y="5357826"/>
            <a:ext cx="8120100" cy="1243013"/>
            <a:chOff x="571472" y="5357826"/>
            <a:chExt cx="8120100" cy="1243013"/>
          </a:xfrm>
        </p:grpSpPr>
        <p:grpSp>
          <p:nvGrpSpPr>
            <p:cNvPr id="19" name="组合 18"/>
            <p:cNvGrpSpPr/>
            <p:nvPr/>
          </p:nvGrpSpPr>
          <p:grpSpPr>
            <a:xfrm>
              <a:off x="571472" y="5357826"/>
              <a:ext cx="8120100" cy="1243013"/>
              <a:chOff x="571472" y="3929066"/>
              <a:chExt cx="8120100" cy="1243013"/>
            </a:xfrm>
          </p:grpSpPr>
          <p:pic>
            <p:nvPicPr>
              <p:cNvPr id="20" name="Picture 6"/>
              <p:cNvPicPr>
                <a:picLocks noChangeAspect="1" noChangeArrowheads="1"/>
              </p:cNvPicPr>
              <p:nvPr/>
            </p:nvPicPr>
            <p:blipFill>
              <a:blip r:embed="rId4"/>
              <a:srcRect/>
              <a:stretch>
                <a:fillRect/>
              </a:stretch>
            </p:blipFill>
            <p:spPr bwMode="auto">
              <a:xfrm>
                <a:off x="3305185" y="3929066"/>
                <a:ext cx="2695575" cy="1133475"/>
              </a:xfrm>
              <a:prstGeom prst="rect">
                <a:avLst/>
              </a:prstGeom>
              <a:noFill/>
              <a:ln w="9525">
                <a:noFill/>
                <a:miter lim="800000"/>
                <a:headEnd/>
                <a:tailEnd/>
              </a:ln>
              <a:effectLst/>
            </p:spPr>
          </p:pic>
          <p:pic>
            <p:nvPicPr>
              <p:cNvPr id="21" name="Picture 7"/>
              <p:cNvPicPr>
                <a:picLocks noChangeAspect="1" noChangeArrowheads="1"/>
              </p:cNvPicPr>
              <p:nvPr/>
            </p:nvPicPr>
            <p:blipFill>
              <a:blip r:embed="rId5"/>
              <a:srcRect/>
              <a:stretch>
                <a:fillRect/>
              </a:stretch>
            </p:blipFill>
            <p:spPr bwMode="auto">
              <a:xfrm>
                <a:off x="5929322" y="4000504"/>
                <a:ext cx="2762250" cy="1057275"/>
              </a:xfrm>
              <a:prstGeom prst="rect">
                <a:avLst/>
              </a:prstGeom>
              <a:noFill/>
              <a:ln w="9525">
                <a:noFill/>
                <a:miter lim="800000"/>
                <a:headEnd/>
                <a:tailEnd/>
              </a:ln>
              <a:effectLst/>
            </p:spPr>
          </p:pic>
          <p:pic>
            <p:nvPicPr>
              <p:cNvPr id="22" name="Picture 5"/>
              <p:cNvPicPr>
                <a:picLocks noChangeAspect="1" noChangeArrowheads="1"/>
              </p:cNvPicPr>
              <p:nvPr/>
            </p:nvPicPr>
            <p:blipFill>
              <a:blip r:embed="rId6"/>
              <a:srcRect/>
              <a:stretch>
                <a:fillRect/>
              </a:stretch>
            </p:blipFill>
            <p:spPr bwMode="auto">
              <a:xfrm>
                <a:off x="571472" y="4000504"/>
                <a:ext cx="2790825" cy="1171575"/>
              </a:xfrm>
              <a:prstGeom prst="rect">
                <a:avLst/>
              </a:prstGeom>
              <a:noFill/>
              <a:ln w="9525">
                <a:noFill/>
                <a:miter lim="800000"/>
                <a:headEnd/>
                <a:tailEnd/>
              </a:ln>
              <a:effectLst/>
            </p:spPr>
          </p:pic>
        </p:grpSp>
        <p:pic>
          <p:nvPicPr>
            <p:cNvPr id="1032" name="Picture 8" descr="C:\Documents and Settings\Administrator\Application Data\Tencent\Users\524736367\QQ\WinTemp\RichOle\O$ZKSXI%W)6C[@QRN{M}YPG.jpg"/>
            <p:cNvPicPr>
              <a:picLocks noChangeAspect="1" noChangeArrowheads="1"/>
            </p:cNvPicPr>
            <p:nvPr/>
          </p:nvPicPr>
          <p:blipFill>
            <a:blip r:embed="rId7"/>
            <a:srcRect/>
            <a:stretch>
              <a:fillRect/>
            </a:stretch>
          </p:blipFill>
          <p:spPr bwMode="auto">
            <a:xfrm>
              <a:off x="2199576" y="5572140"/>
              <a:ext cx="157846" cy="150671"/>
            </a:xfrm>
            <a:prstGeom prst="rect">
              <a:avLst/>
            </a:prstGeom>
            <a:noFill/>
          </p:spPr>
        </p:pic>
        <p:pic>
          <p:nvPicPr>
            <p:cNvPr id="24" name="Picture 8" descr="C:\Documents and Settings\Administrator\Application Data\Tencent\Users\524736367\QQ\WinTemp\RichOle\O$ZKSXI%W)6C[@QRN{M}YPG.jpg"/>
            <p:cNvPicPr>
              <a:picLocks noChangeAspect="1" noChangeArrowheads="1"/>
            </p:cNvPicPr>
            <p:nvPr/>
          </p:nvPicPr>
          <p:blipFill>
            <a:blip r:embed="rId7"/>
            <a:srcRect/>
            <a:stretch>
              <a:fillRect/>
            </a:stretch>
          </p:blipFill>
          <p:spPr bwMode="auto">
            <a:xfrm>
              <a:off x="4914220" y="5500702"/>
              <a:ext cx="157846" cy="150671"/>
            </a:xfrm>
            <a:prstGeom prst="rect">
              <a:avLst/>
            </a:prstGeom>
            <a:noFill/>
          </p:spPr>
        </p:pic>
        <p:pic>
          <p:nvPicPr>
            <p:cNvPr id="25" name="Picture 8" descr="C:\Documents and Settings\Administrator\Application Data\Tencent\Users\524736367\QQ\WinTemp\RichOle\O$ZKSXI%W)6C[@QRN{M}YPG.jpg"/>
            <p:cNvPicPr>
              <a:picLocks noChangeAspect="1" noChangeArrowheads="1"/>
            </p:cNvPicPr>
            <p:nvPr/>
          </p:nvPicPr>
          <p:blipFill>
            <a:blip r:embed="rId7"/>
            <a:srcRect/>
            <a:stretch>
              <a:fillRect/>
            </a:stretch>
          </p:blipFill>
          <p:spPr bwMode="auto">
            <a:xfrm>
              <a:off x="7572396" y="5500702"/>
              <a:ext cx="157846" cy="150671"/>
            </a:xfrm>
            <a:prstGeom prst="rect">
              <a:avLst/>
            </a:prstGeom>
            <a:noFill/>
          </p:spPr>
        </p:pic>
      </p:gr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20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flipV="1">
            <a:off x="357158" y="1214422"/>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10" name="标题 1"/>
          <p:cNvSpPr>
            <a:spLocks noGrp="1"/>
          </p:cNvSpPr>
          <p:nvPr>
            <p:ph type="title"/>
          </p:nvPr>
        </p:nvSpPr>
        <p:spPr>
          <a:xfrm>
            <a:off x="271490" y="560390"/>
            <a:ext cx="8586790" cy="725470"/>
          </a:xfrm>
        </p:spPr>
        <p:txBody>
          <a:bodyPr>
            <a:normAutofit/>
          </a:bodyPr>
          <a:lstStyle/>
          <a:p>
            <a:pPr algn="l"/>
            <a:r>
              <a:rPr lang="zh-CN" altLang="en-US" sz="2800" dirty="0" smtClean="0">
                <a:latin typeface="黑体" pitchFamily="2" charset="-122"/>
                <a:ea typeface="黑体" pitchFamily="2" charset="-122"/>
              </a:rPr>
              <a:t>一、使用校园网如何省钱   </a:t>
            </a:r>
            <a:r>
              <a:rPr lang="zh-CN" altLang="en-US"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（选择叠加优惠很重要）</a:t>
            </a:r>
            <a:endParaRPr lang="zh-CN" altLang="en-US" sz="2800" b="1" dirty="0">
              <a:solidFill>
                <a:srgbClr val="0000FF"/>
              </a:solidFill>
              <a:effectLst>
                <a:outerShdw blurRad="38100" dist="38100" dir="2700000" algn="tl">
                  <a:srgbClr val="000000">
                    <a:alpha val="43137"/>
                  </a:srgbClr>
                </a:outerShdw>
              </a:effectLst>
              <a:latin typeface="黑体" pitchFamily="2" charset="-122"/>
              <a:ea typeface="黑体" pitchFamily="2" charset="-122"/>
            </a:endParaRPr>
          </a:p>
        </p:txBody>
      </p:sp>
      <p:sp>
        <p:nvSpPr>
          <p:cNvPr id="8" name="内容占位符 2"/>
          <p:cNvSpPr>
            <a:spLocks noGrp="1"/>
          </p:cNvSpPr>
          <p:nvPr>
            <p:ph idx="1"/>
          </p:nvPr>
        </p:nvSpPr>
        <p:spPr>
          <a:xfrm>
            <a:off x="428596" y="1285860"/>
            <a:ext cx="8229600" cy="500066"/>
          </a:xfrm>
        </p:spPr>
        <p:txBody>
          <a:bodyPr>
            <a:noAutofit/>
          </a:bodyPr>
          <a:lstStyle/>
          <a:p>
            <a:pPr>
              <a:buClr>
                <a:srgbClr val="FF0000"/>
              </a:buClr>
              <a:buNone/>
            </a:pPr>
            <a:r>
              <a:rPr lang="zh-CN" altLang="en-US" sz="2800" b="1" dirty="0" smtClean="0">
                <a:solidFill>
                  <a:srgbClr val="FF0000"/>
                </a:solidFill>
                <a:effectLst>
                  <a:outerShdw blurRad="38100" dist="38100" dir="2700000" algn="tl">
                    <a:srgbClr val="000000">
                      <a:alpha val="43137"/>
                    </a:srgbClr>
                  </a:outerShdw>
                </a:effectLst>
                <a:latin typeface="楷体_GB2312" pitchFamily="49" charset="-122"/>
                <a:ea typeface="楷体_GB2312" pitchFamily="49" charset="-122"/>
              </a:rPr>
              <a:t>如果你是网聊派</a:t>
            </a:r>
            <a:endParaRPr lang="en-US" altLang="zh-CN" sz="2200" dirty="0" smtClean="0">
              <a:latin typeface="楷体_GB2312" pitchFamily="49" charset="-122"/>
              <a:ea typeface="楷体_GB2312" pitchFamily="49" charset="-122"/>
            </a:endParaRPr>
          </a:p>
          <a:p>
            <a:pPr>
              <a:buClr>
                <a:srgbClr val="FF0000"/>
              </a:buClr>
              <a:buFont typeface="Wingdings" pitchFamily="2" charset="2"/>
              <a:buChar char="n"/>
            </a:pPr>
            <a:r>
              <a:rPr lang="zh-CN" altLang="en-US" sz="2200" b="1" dirty="0" smtClean="0">
                <a:effectLst>
                  <a:outerShdw blurRad="38100" dist="38100" dir="2700000" algn="tl">
                    <a:srgbClr val="000000">
                      <a:alpha val="43137"/>
                    </a:srgbClr>
                  </a:outerShdw>
                </a:effectLst>
                <a:latin typeface="楷体_GB2312" pitchFamily="49" charset="-122"/>
                <a:ea typeface="楷体_GB2312" pitchFamily="49" charset="-122"/>
              </a:rPr>
              <a:t>短信优惠包</a:t>
            </a:r>
            <a:endParaRPr lang="en-US" altLang="zh-CN" sz="2200" b="1" dirty="0" smtClean="0">
              <a:effectLst>
                <a:outerShdw blurRad="38100" dist="38100" dir="2700000" algn="tl">
                  <a:srgbClr val="000000">
                    <a:alpha val="43137"/>
                  </a:srgbClr>
                </a:outerShdw>
              </a:effectLst>
              <a:latin typeface="楷体_GB2312" pitchFamily="49" charset="-122"/>
              <a:ea typeface="楷体_GB2312" pitchFamily="49" charset="-122"/>
            </a:endParaRPr>
          </a:p>
        </p:txBody>
      </p:sp>
      <p:pic>
        <p:nvPicPr>
          <p:cNvPr id="35842" name="Picture 2"/>
          <p:cNvPicPr>
            <a:picLocks noChangeAspect="1" noChangeArrowheads="1"/>
          </p:cNvPicPr>
          <p:nvPr/>
        </p:nvPicPr>
        <p:blipFill>
          <a:blip r:embed="rId2"/>
          <a:srcRect/>
          <a:stretch>
            <a:fillRect/>
          </a:stretch>
        </p:blipFill>
        <p:spPr bwMode="auto">
          <a:xfrm>
            <a:off x="1214414" y="2285992"/>
            <a:ext cx="5572164" cy="1864371"/>
          </a:xfrm>
          <a:prstGeom prst="rect">
            <a:avLst/>
          </a:prstGeom>
          <a:noFill/>
          <a:ln w="9525">
            <a:noFill/>
            <a:miter lim="800000"/>
            <a:headEnd/>
            <a:tailEnd/>
          </a:ln>
          <a:effectLst/>
        </p:spPr>
      </p:pic>
      <p:sp>
        <p:nvSpPr>
          <p:cNvPr id="16" name="内容占位符 2"/>
          <p:cNvSpPr txBox="1">
            <a:spLocks/>
          </p:cNvSpPr>
          <p:nvPr/>
        </p:nvSpPr>
        <p:spPr>
          <a:xfrm>
            <a:off x="500034" y="4643422"/>
            <a:ext cx="8229600" cy="2214578"/>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
                <a:srgbClr val="FF0000"/>
              </a:buClr>
              <a:buSzTx/>
              <a:buFont typeface="Wingdings" pitchFamily="2" charset="2"/>
              <a:buChar char="n"/>
              <a:tabLst/>
              <a:defRPr/>
            </a:pPr>
            <a:r>
              <a:rPr lang="zh-CN" altLang="en-US" sz="2200" b="1" dirty="0" smtClean="0">
                <a:effectLst>
                  <a:outerShdw blurRad="38100" dist="38100" dir="2700000" algn="tl">
                    <a:srgbClr val="000000">
                      <a:alpha val="43137"/>
                    </a:srgbClr>
                  </a:outerShdw>
                </a:effectLst>
                <a:latin typeface="楷体_GB2312" pitchFamily="49" charset="-122"/>
                <a:ea typeface="楷体_GB2312" pitchFamily="49" charset="-122"/>
              </a:rPr>
              <a:t>微信沃派优惠包</a:t>
            </a:r>
            <a:endParaRPr lang="en-US" altLang="zh-CN" sz="2200" b="1" dirty="0" smtClean="0">
              <a:effectLst>
                <a:outerShdw blurRad="38100" dist="38100" dir="2700000" algn="tl">
                  <a:srgbClr val="000000">
                    <a:alpha val="43137"/>
                  </a:srgbClr>
                </a:outerShdw>
              </a:effectLst>
              <a:latin typeface="楷体_GB2312" pitchFamily="49" charset="-122"/>
              <a:ea typeface="楷体_GB2312" pitchFamily="49" charset="-122"/>
            </a:endParaRPr>
          </a:p>
          <a:p>
            <a:pPr marL="342900" marR="0" lvl="0" indent="-342900" algn="l" defTabSz="914400" rtl="0" eaLnBrk="1" fontAlgn="auto" latinLnBrk="0" hangingPunct="1">
              <a:lnSpc>
                <a:spcPct val="100000"/>
              </a:lnSpc>
              <a:spcBef>
                <a:spcPct val="20000"/>
              </a:spcBef>
              <a:spcAft>
                <a:spcPts val="0"/>
              </a:spcAft>
              <a:buClr>
                <a:srgbClr val="FF0000"/>
              </a:buClr>
              <a:buSzTx/>
              <a:tabLst/>
              <a:defRPr/>
            </a:pPr>
            <a:r>
              <a:rPr lang="en-US" altLang="zh-CN" sz="2200" b="1" dirty="0" smtClean="0">
                <a:effectLst>
                  <a:outerShdw blurRad="38100" dist="38100" dir="2700000" algn="tl">
                    <a:srgbClr val="000000">
                      <a:alpha val="43137"/>
                    </a:srgbClr>
                  </a:outerShdw>
                </a:effectLst>
                <a:latin typeface="楷体_GB2312" pitchFamily="49" charset="-122"/>
                <a:ea typeface="楷体_GB2312" pitchFamily="49" charset="-122"/>
              </a:rPr>
              <a:t>   10</a:t>
            </a:r>
            <a:r>
              <a:rPr lang="zh-CN" altLang="en-US" sz="2200" b="1" dirty="0" smtClean="0">
                <a:effectLst>
                  <a:outerShdw blurRad="38100" dist="38100" dir="2700000" algn="tl">
                    <a:srgbClr val="000000">
                      <a:alpha val="43137"/>
                    </a:srgbClr>
                  </a:outerShdw>
                </a:effectLst>
                <a:latin typeface="楷体_GB2312" pitchFamily="49" charset="-122"/>
                <a:ea typeface="楷体_GB2312" pitchFamily="49" charset="-122"/>
              </a:rPr>
              <a:t>元微信定向流量包</a:t>
            </a:r>
            <a:r>
              <a:rPr lang="en-US" altLang="zh-CN" sz="2200" b="1" dirty="0" smtClean="0">
                <a:effectLst>
                  <a:outerShdw blurRad="38100" dist="38100" dir="2700000" algn="tl">
                    <a:srgbClr val="000000">
                      <a:alpha val="43137"/>
                    </a:srgbClr>
                  </a:outerShdw>
                </a:effectLst>
                <a:latin typeface="楷体_GB2312" pitchFamily="49" charset="-122"/>
                <a:ea typeface="楷体_GB2312" pitchFamily="49" charset="-122"/>
              </a:rPr>
              <a:t>——</a:t>
            </a:r>
            <a:r>
              <a:rPr lang="zh-CN" altLang="en-US" sz="2200" b="1" dirty="0" smtClean="0">
                <a:effectLst>
                  <a:outerShdw blurRad="38100" dist="38100" dir="2700000" algn="tl">
                    <a:srgbClr val="000000">
                      <a:alpha val="43137"/>
                    </a:srgbClr>
                  </a:outerShdw>
                </a:effectLst>
                <a:latin typeface="楷体_GB2312" pitchFamily="49" charset="-122"/>
                <a:ea typeface="楷体_GB2312" pitchFamily="49" charset="-122"/>
              </a:rPr>
              <a:t>国内定向流量</a:t>
            </a:r>
            <a:r>
              <a:rPr lang="en-US" altLang="zh-CN" sz="2200" b="1" dirty="0" smtClean="0">
                <a:effectLst>
                  <a:outerShdw blurRad="38100" dist="38100" dir="2700000" algn="tl">
                    <a:srgbClr val="000000">
                      <a:alpha val="43137"/>
                    </a:srgbClr>
                  </a:outerShdw>
                </a:effectLst>
                <a:latin typeface="楷体_GB2312" pitchFamily="49" charset="-122"/>
                <a:ea typeface="楷体_GB2312" pitchFamily="49" charset="-122"/>
              </a:rPr>
              <a:t>300M。</a:t>
            </a:r>
          </a:p>
          <a:p>
            <a:pPr marL="342900" marR="0" lvl="0" indent="-342900" algn="l" defTabSz="914400" rtl="0" eaLnBrk="1" fontAlgn="auto" latinLnBrk="0" hangingPunct="1">
              <a:lnSpc>
                <a:spcPct val="100000"/>
              </a:lnSpc>
              <a:spcBef>
                <a:spcPct val="20000"/>
              </a:spcBef>
              <a:spcAft>
                <a:spcPts val="0"/>
              </a:spcAft>
              <a:buClr>
                <a:srgbClr val="FF0000"/>
              </a:buClr>
              <a:buSzTx/>
              <a:tabLst/>
              <a:defRPr/>
            </a:pPr>
            <a:r>
              <a:rPr lang="en-US" altLang="zh-CN" sz="2200" b="1" dirty="0" smtClean="0">
                <a:effectLst>
                  <a:outerShdw blurRad="38100" dist="38100" dir="2700000" algn="tl">
                    <a:srgbClr val="000000">
                      <a:alpha val="43137"/>
                    </a:srgbClr>
                  </a:outerShdw>
                </a:effectLst>
                <a:latin typeface="楷体_GB2312" pitchFamily="49" charset="-122"/>
                <a:ea typeface="楷体_GB2312" pitchFamily="49" charset="-122"/>
              </a:rPr>
              <a:t>   </a:t>
            </a:r>
            <a:r>
              <a:rPr lang="zh-CN" altLang="en-US" sz="2000" dirty="0" smtClean="0">
                <a:latin typeface="楷体_GB2312" pitchFamily="49" charset="-122"/>
                <a:ea typeface="楷体_GB2312" pitchFamily="49" charset="-122"/>
              </a:rPr>
              <a:t>具备微信特权（群组特权、表情特权、游戏特权、流量特权、支付特权、高清特权）</a:t>
            </a:r>
            <a:endParaRPr lang="en-US" altLang="zh-CN" sz="2000" dirty="0" smtClean="0">
              <a:latin typeface="楷体_GB2312" pitchFamily="49" charset="-122"/>
              <a:ea typeface="楷体_GB2312" pitchFamily="49" charset="-122"/>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20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anim calcmode="lin" valueType="num">
                                      <p:cBhvr additive="base">
                                        <p:cTn id="19" dur="20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xEl>
                                              <p:pRg st="1" end="1"/>
                                            </p:txEl>
                                          </p:spTgt>
                                        </p:tgtEl>
                                        <p:attrNameLst>
                                          <p:attrName>style.visibility</p:attrName>
                                        </p:attrNameLst>
                                      </p:cBhvr>
                                      <p:to>
                                        <p:strVal val="visible"/>
                                      </p:to>
                                    </p:set>
                                    <p:anim calcmode="lin" valueType="num">
                                      <p:cBhvr additive="base">
                                        <p:cTn id="25" dur="20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xEl>
                                              <p:pRg st="2" end="2"/>
                                            </p:txEl>
                                          </p:spTgt>
                                        </p:tgtEl>
                                        <p:attrNameLst>
                                          <p:attrName>style.visibility</p:attrName>
                                        </p:attrNameLst>
                                      </p:cBhvr>
                                      <p:to>
                                        <p:strVal val="visible"/>
                                      </p:to>
                                    </p:set>
                                    <p:anim calcmode="lin" valueType="num">
                                      <p:cBhvr additive="base">
                                        <p:cTn id="31" dur="20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flipV="1">
            <a:off x="357158" y="1214422"/>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10" name="标题 1"/>
          <p:cNvSpPr>
            <a:spLocks noGrp="1"/>
          </p:cNvSpPr>
          <p:nvPr>
            <p:ph type="title"/>
          </p:nvPr>
        </p:nvSpPr>
        <p:spPr>
          <a:xfrm>
            <a:off x="271490" y="560390"/>
            <a:ext cx="8586790" cy="725470"/>
          </a:xfrm>
        </p:spPr>
        <p:txBody>
          <a:bodyPr>
            <a:normAutofit/>
          </a:bodyPr>
          <a:lstStyle/>
          <a:p>
            <a:pPr algn="l"/>
            <a:r>
              <a:rPr lang="zh-CN" altLang="en-US" sz="2800" dirty="0" smtClean="0">
                <a:latin typeface="黑体" pitchFamily="2" charset="-122"/>
                <a:ea typeface="黑体" pitchFamily="2" charset="-122"/>
              </a:rPr>
              <a:t>一、使用校园网如何省钱   </a:t>
            </a:r>
            <a:r>
              <a:rPr lang="zh-CN" altLang="en-US"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（选择叠加优惠很重要）</a:t>
            </a:r>
            <a:endParaRPr lang="zh-CN" altLang="en-US" sz="2800" b="1" dirty="0">
              <a:solidFill>
                <a:srgbClr val="0000FF"/>
              </a:solidFill>
              <a:effectLst>
                <a:outerShdw blurRad="38100" dist="38100" dir="2700000" algn="tl">
                  <a:srgbClr val="000000">
                    <a:alpha val="43137"/>
                  </a:srgbClr>
                </a:outerShdw>
              </a:effectLst>
              <a:latin typeface="黑体" pitchFamily="2" charset="-122"/>
              <a:ea typeface="黑体" pitchFamily="2" charset="-122"/>
            </a:endParaRPr>
          </a:p>
        </p:txBody>
      </p:sp>
      <p:sp>
        <p:nvSpPr>
          <p:cNvPr id="16" name="内容占位符 2"/>
          <p:cNvSpPr txBox="1">
            <a:spLocks/>
          </p:cNvSpPr>
          <p:nvPr/>
        </p:nvSpPr>
        <p:spPr>
          <a:xfrm>
            <a:off x="428596" y="1500174"/>
            <a:ext cx="8229600" cy="2214578"/>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
                <a:srgbClr val="FF0000"/>
              </a:buClr>
              <a:buSzTx/>
              <a:buFont typeface="Arial" pitchFamily="34" charset="0"/>
              <a:buNone/>
              <a:tabLst/>
              <a:defRPr/>
            </a:pPr>
            <a:r>
              <a:rPr kumimoji="0" lang="zh-CN" altLang="en-US" sz="28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rPr>
              <a:t>如果你是电视派</a:t>
            </a:r>
            <a:endParaRPr kumimoji="0" lang="en-US" altLang="zh-CN"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endParaRPr>
          </a:p>
          <a:p>
            <a:pPr marL="342900" marR="0" lvl="0" indent="-342900" algn="l" defTabSz="914400" rtl="0" eaLnBrk="1" fontAlgn="auto" latinLnBrk="0" hangingPunct="1">
              <a:lnSpc>
                <a:spcPct val="100000"/>
              </a:lnSpc>
              <a:spcBef>
                <a:spcPct val="20000"/>
              </a:spcBef>
              <a:spcAft>
                <a:spcPts val="0"/>
              </a:spcAft>
              <a:buClr>
                <a:srgbClr val="FF0000"/>
              </a:buClr>
              <a:buSzTx/>
              <a:buFont typeface="Wingdings" pitchFamily="2" charset="2"/>
              <a:buChar char="n"/>
              <a:tabLst/>
              <a:defRPr/>
            </a:pPr>
            <a:r>
              <a:rPr kumimoji="0" lang="en-US" altLang="zh-CN" sz="2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rPr>
              <a:t>PPTV</a:t>
            </a:r>
            <a:r>
              <a:rPr kumimoji="0" lang="zh-CN" altLang="en-US" sz="2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rPr>
              <a:t>流量包月</a:t>
            </a:r>
            <a:endParaRPr kumimoji="0" lang="en-US" altLang="zh-CN" sz="2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endParaRPr>
          </a:p>
          <a:p>
            <a:pPr marL="342900" marR="0" lvl="0" indent="-342900" algn="l" defTabSz="914400" rtl="0" eaLnBrk="1" fontAlgn="auto" latinLnBrk="0" hangingPunct="1">
              <a:lnSpc>
                <a:spcPct val="100000"/>
              </a:lnSpc>
              <a:spcBef>
                <a:spcPct val="20000"/>
              </a:spcBef>
              <a:spcAft>
                <a:spcPts val="0"/>
              </a:spcAft>
              <a:buClr>
                <a:srgbClr val="FF0000"/>
              </a:buClr>
              <a:buSzTx/>
              <a:tabLst/>
              <a:defRPr/>
            </a:pPr>
            <a:r>
              <a:rPr lang="zh-CN" altLang="en-US" sz="2000" dirty="0" smtClean="0">
                <a:latin typeface="楷体_GB2312" pitchFamily="49" charset="-122"/>
                <a:ea typeface="楷体_GB2312" pitchFamily="49" charset="-122"/>
              </a:rPr>
              <a:t>资费：</a:t>
            </a:r>
            <a:r>
              <a:rPr lang="en-US" altLang="zh-CN" sz="2000" dirty="0" smtClean="0">
                <a:latin typeface="楷体_GB2312" pitchFamily="49" charset="-122"/>
                <a:ea typeface="楷体_GB2312" pitchFamily="49" charset="-122"/>
              </a:rPr>
              <a:t>15</a:t>
            </a:r>
            <a:r>
              <a:rPr lang="zh-CN" altLang="en-US" sz="2000" dirty="0" smtClean="0">
                <a:latin typeface="楷体_GB2312" pitchFamily="49" charset="-122"/>
                <a:ea typeface="楷体_GB2312" pitchFamily="49" charset="-122"/>
              </a:rPr>
              <a:t>元</a:t>
            </a:r>
            <a:r>
              <a:rPr lang="en-US" altLang="zh-CN" sz="2000" dirty="0" smtClean="0">
                <a:latin typeface="楷体_GB2312" pitchFamily="49" charset="-122"/>
                <a:ea typeface="楷体_GB2312" pitchFamily="49" charset="-122"/>
              </a:rPr>
              <a:t>/</a:t>
            </a:r>
            <a:r>
              <a:rPr lang="zh-CN" altLang="en-US" sz="2000" dirty="0" smtClean="0">
                <a:latin typeface="楷体_GB2312" pitchFamily="49" charset="-122"/>
                <a:ea typeface="楷体_GB2312" pitchFamily="49" charset="-122"/>
              </a:rPr>
              <a:t>月。订购方法：登录手机</a:t>
            </a:r>
            <a:r>
              <a:rPr lang="en-US" altLang="zh-CN" sz="2000" dirty="0" smtClean="0">
                <a:latin typeface="楷体_GB2312" pitchFamily="49" charset="-122"/>
                <a:ea typeface="楷体_GB2312" pitchFamily="49" charset="-122"/>
              </a:rPr>
              <a:t>PPTV</a:t>
            </a:r>
            <a:r>
              <a:rPr lang="zh-CN" altLang="en-US" sz="2000" dirty="0" smtClean="0">
                <a:latin typeface="楷体_GB2312" pitchFamily="49" charset="-122"/>
                <a:ea typeface="楷体_GB2312" pitchFamily="49" charset="-122"/>
              </a:rPr>
              <a:t>客户端按提示订购。</a:t>
            </a:r>
            <a:endParaRPr lang="en-US" altLang="zh-CN" sz="2000" dirty="0" smtClean="0">
              <a:latin typeface="楷体_GB2312" pitchFamily="49" charset="-122"/>
              <a:ea typeface="楷体_GB2312" pitchFamily="49" charset="-122"/>
            </a:endParaRPr>
          </a:p>
          <a:p>
            <a:pPr marL="342900" marR="0" lvl="0" indent="-342900" algn="l" defTabSz="914400" rtl="0" eaLnBrk="1" fontAlgn="auto" latinLnBrk="0" hangingPunct="1">
              <a:lnSpc>
                <a:spcPct val="100000"/>
              </a:lnSpc>
              <a:spcBef>
                <a:spcPct val="20000"/>
              </a:spcBef>
              <a:spcAft>
                <a:spcPts val="0"/>
              </a:spcAft>
              <a:buClr>
                <a:srgbClr val="FF0000"/>
              </a:buClr>
              <a:buSzTx/>
              <a:tabLst/>
              <a:defRPr/>
            </a:pPr>
            <a:endParaRPr lang="en-US" altLang="zh-CN" sz="2000" dirty="0" smtClean="0">
              <a:latin typeface="楷体_GB2312" pitchFamily="49" charset="-122"/>
              <a:ea typeface="楷体_GB2312" pitchFamily="49" charset="-122"/>
            </a:endParaRPr>
          </a:p>
          <a:p>
            <a:pPr marL="342900" indent="-342900">
              <a:spcBef>
                <a:spcPct val="20000"/>
              </a:spcBef>
              <a:buClr>
                <a:srgbClr val="FF0000"/>
              </a:buClr>
              <a:buFont typeface="Wingdings" pitchFamily="2" charset="2"/>
              <a:buChar char="n"/>
            </a:pPr>
            <a:r>
              <a:rPr kumimoji="0" lang="zh-CN" altLang="en-US" sz="2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rPr>
              <a:t>腾讯视频流量包月</a:t>
            </a:r>
            <a:endParaRPr kumimoji="0" lang="en-US" altLang="zh-CN" sz="2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endParaRPr>
          </a:p>
          <a:p>
            <a:pPr marL="342900" indent="-342900">
              <a:spcBef>
                <a:spcPct val="20000"/>
              </a:spcBef>
              <a:buClr>
                <a:srgbClr val="FF0000"/>
              </a:buClr>
            </a:pPr>
            <a:r>
              <a:rPr lang="zh-CN" altLang="en-US" sz="2000" dirty="0" smtClean="0">
                <a:latin typeface="楷体_GB2312" pitchFamily="49" charset="-122"/>
                <a:ea typeface="楷体_GB2312" pitchFamily="49" charset="-122"/>
              </a:rPr>
              <a:t>资费：</a:t>
            </a:r>
            <a:r>
              <a:rPr lang="en-US" altLang="zh-CN" sz="2000" dirty="0" smtClean="0">
                <a:latin typeface="楷体_GB2312" pitchFamily="49" charset="-122"/>
                <a:ea typeface="楷体_GB2312" pitchFamily="49" charset="-122"/>
              </a:rPr>
              <a:t>15</a:t>
            </a:r>
            <a:r>
              <a:rPr lang="zh-CN" altLang="en-US" sz="2000" dirty="0" smtClean="0">
                <a:latin typeface="楷体_GB2312" pitchFamily="49" charset="-122"/>
                <a:ea typeface="楷体_GB2312" pitchFamily="49" charset="-122"/>
              </a:rPr>
              <a:t>元</a:t>
            </a:r>
            <a:r>
              <a:rPr lang="en-US" altLang="zh-CN" sz="2000" dirty="0" smtClean="0">
                <a:latin typeface="楷体_GB2312" pitchFamily="49" charset="-122"/>
                <a:ea typeface="楷体_GB2312" pitchFamily="49" charset="-122"/>
              </a:rPr>
              <a:t>/</a:t>
            </a:r>
            <a:r>
              <a:rPr lang="zh-CN" altLang="en-US" sz="2000" dirty="0" smtClean="0">
                <a:latin typeface="楷体_GB2312" pitchFamily="49" charset="-122"/>
                <a:ea typeface="楷体_GB2312" pitchFamily="49" charset="-122"/>
              </a:rPr>
              <a:t>月。订购方法：登录手机</a:t>
            </a:r>
            <a:r>
              <a:rPr lang="en-US" altLang="zh-CN" sz="2000" dirty="0" smtClean="0">
                <a:latin typeface="楷体_GB2312" pitchFamily="49" charset="-122"/>
                <a:ea typeface="楷体_GB2312" pitchFamily="49" charset="-122"/>
              </a:rPr>
              <a:t>PPTV</a:t>
            </a:r>
            <a:r>
              <a:rPr lang="zh-CN" altLang="en-US" sz="2000" dirty="0" smtClean="0">
                <a:latin typeface="楷体_GB2312" pitchFamily="49" charset="-122"/>
                <a:ea typeface="楷体_GB2312" pitchFamily="49" charset="-122"/>
              </a:rPr>
              <a:t>客户端按提示订购</a:t>
            </a:r>
            <a:r>
              <a:rPr lang="zh-CN" altLang="en-US" sz="2000" b="1" dirty="0" smtClean="0">
                <a:latin typeface="楷体_GB2312" pitchFamily="49" charset="-122"/>
                <a:ea typeface="楷体_GB2312" pitchFamily="49" charset="-122"/>
              </a:rPr>
              <a:t>。</a:t>
            </a:r>
            <a:endParaRPr lang="en-US" altLang="zh-CN" sz="2000" b="1" dirty="0" smtClean="0">
              <a:latin typeface="楷体_GB2312" pitchFamily="49" charset="-122"/>
              <a:ea typeface="楷体_GB2312" pitchFamily="49" charset="-122"/>
            </a:endParaRPr>
          </a:p>
          <a:p>
            <a:pPr marL="342900" marR="0" lvl="0" indent="-342900" algn="l" defTabSz="914400" rtl="0" eaLnBrk="1" fontAlgn="auto" latinLnBrk="0" hangingPunct="1">
              <a:lnSpc>
                <a:spcPct val="100000"/>
              </a:lnSpc>
              <a:spcBef>
                <a:spcPct val="20000"/>
              </a:spcBef>
              <a:spcAft>
                <a:spcPts val="0"/>
              </a:spcAft>
              <a:buClr>
                <a:srgbClr val="FF0000"/>
              </a:buClr>
              <a:buSzTx/>
              <a:buFont typeface="Wingdings" pitchFamily="2" charset="2"/>
              <a:buChar char="n"/>
              <a:tabLst/>
              <a:defRPr/>
            </a:pPr>
            <a:endParaRPr kumimoji="0" lang="en-US" altLang="zh-CN"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endParaRPr>
          </a:p>
        </p:txBody>
      </p:sp>
      <p:sp>
        <p:nvSpPr>
          <p:cNvPr id="11" name="内容占位符 2"/>
          <p:cNvSpPr txBox="1">
            <a:spLocks/>
          </p:cNvSpPr>
          <p:nvPr/>
        </p:nvSpPr>
        <p:spPr>
          <a:xfrm>
            <a:off x="428596" y="4000504"/>
            <a:ext cx="8229600" cy="2214578"/>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
                <a:srgbClr val="FF0000"/>
              </a:buClr>
              <a:buSzTx/>
              <a:buFont typeface="Arial" pitchFamily="34" charset="0"/>
              <a:buNone/>
              <a:tabLst/>
              <a:defRPr/>
            </a:pPr>
            <a:r>
              <a:rPr kumimoji="0" lang="zh-CN" altLang="en-US" sz="28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rPr>
              <a:t>如果你是读书派</a:t>
            </a:r>
            <a:endParaRPr kumimoji="0" lang="en-US" altLang="zh-CN"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endParaRPr>
          </a:p>
          <a:p>
            <a:pPr marL="342900" marR="0" lvl="0" indent="-342900" algn="l" defTabSz="914400" rtl="0" eaLnBrk="1" fontAlgn="auto" latinLnBrk="0" hangingPunct="1">
              <a:lnSpc>
                <a:spcPct val="100000"/>
              </a:lnSpc>
              <a:spcBef>
                <a:spcPct val="20000"/>
              </a:spcBef>
              <a:spcAft>
                <a:spcPts val="0"/>
              </a:spcAft>
              <a:buClr>
                <a:srgbClr val="FF0000"/>
              </a:buClr>
              <a:buSzTx/>
              <a:buFont typeface="Wingdings" pitchFamily="2" charset="2"/>
              <a:buChar char="n"/>
              <a:tabLst/>
              <a:defRPr/>
            </a:pPr>
            <a:r>
              <a:rPr lang="zh-CN" altLang="en-US" sz="2200" b="1" dirty="0" smtClean="0">
                <a:effectLst>
                  <a:outerShdw blurRad="38100" dist="38100" dir="2700000" algn="tl">
                    <a:srgbClr val="000000">
                      <a:alpha val="43137"/>
                    </a:srgbClr>
                  </a:outerShdw>
                </a:effectLst>
                <a:latin typeface="楷体_GB2312" pitchFamily="49" charset="-122"/>
                <a:ea typeface="楷体_GB2312" pitchFamily="49" charset="-122"/>
              </a:rPr>
              <a:t>沃阅读</a:t>
            </a:r>
            <a:endParaRPr kumimoji="0" lang="en-US" altLang="zh-CN" sz="2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endParaRPr>
          </a:p>
          <a:p>
            <a:pPr marL="342900" marR="0" lvl="0" indent="-342900" algn="l" defTabSz="914400" rtl="0" eaLnBrk="1" fontAlgn="auto" latinLnBrk="0" hangingPunct="1">
              <a:lnSpc>
                <a:spcPct val="100000"/>
              </a:lnSpc>
              <a:spcBef>
                <a:spcPct val="20000"/>
              </a:spcBef>
              <a:spcAft>
                <a:spcPts val="0"/>
              </a:spcAft>
              <a:buClr>
                <a:srgbClr val="FF0000"/>
              </a:buClr>
              <a:buSzTx/>
              <a:tabLst/>
              <a:defRPr/>
            </a:pPr>
            <a:r>
              <a:rPr lang="zh-CN" altLang="en-US" sz="2000" dirty="0" smtClean="0">
                <a:latin typeface="楷体_GB2312" pitchFamily="49" charset="-122"/>
                <a:ea typeface="楷体_GB2312" pitchFamily="49" charset="-122"/>
              </a:rPr>
              <a:t>资费：一类图书杂志</a:t>
            </a:r>
            <a:r>
              <a:rPr lang="en-US" altLang="zh-CN" sz="2000" dirty="0" smtClean="0">
                <a:latin typeface="楷体_GB2312" pitchFamily="49" charset="-122"/>
                <a:ea typeface="楷体_GB2312" pitchFamily="49" charset="-122"/>
              </a:rPr>
              <a:t>2</a:t>
            </a:r>
            <a:r>
              <a:rPr lang="zh-CN" altLang="en-US" sz="2000" dirty="0" smtClean="0">
                <a:latin typeface="楷体_GB2312" pitchFamily="49" charset="-122"/>
                <a:ea typeface="楷体_GB2312" pitchFamily="49" charset="-122"/>
              </a:rPr>
              <a:t>元</a:t>
            </a:r>
            <a:r>
              <a:rPr lang="en-US" altLang="zh-CN" sz="2000" dirty="0" smtClean="0">
                <a:latin typeface="楷体_GB2312" pitchFamily="49" charset="-122"/>
                <a:ea typeface="楷体_GB2312" pitchFamily="49" charset="-122"/>
              </a:rPr>
              <a:t>/</a:t>
            </a:r>
            <a:r>
              <a:rPr lang="zh-CN" altLang="en-US" sz="2000" dirty="0" smtClean="0">
                <a:latin typeface="楷体_GB2312" pitchFamily="49" charset="-122"/>
                <a:ea typeface="楷体_GB2312" pitchFamily="49" charset="-122"/>
              </a:rPr>
              <a:t>本。</a:t>
            </a:r>
            <a:endParaRPr lang="en-US" altLang="zh-CN" sz="2000" dirty="0" smtClean="0">
              <a:latin typeface="楷体_GB2312" pitchFamily="49" charset="-122"/>
              <a:ea typeface="楷体_GB2312" pitchFamily="49" charset="-122"/>
            </a:endParaRPr>
          </a:p>
          <a:p>
            <a:pPr marL="342900" lvl="0" indent="-342900">
              <a:spcBef>
                <a:spcPct val="20000"/>
              </a:spcBef>
              <a:buClr>
                <a:srgbClr val="FF0000"/>
              </a:buClr>
            </a:pPr>
            <a:r>
              <a:rPr lang="zh-CN" altLang="en-US" sz="2000" dirty="0" smtClean="0">
                <a:latin typeface="楷体_GB2312" pitchFamily="49" charset="-122"/>
                <a:ea typeface="楷体_GB2312" pitchFamily="49" charset="-122"/>
              </a:rPr>
              <a:t>      二类图书杂志</a:t>
            </a:r>
            <a:r>
              <a:rPr lang="en-US" altLang="zh-CN" sz="2000" dirty="0" smtClean="0">
                <a:latin typeface="楷体_GB2312" pitchFamily="49" charset="-122"/>
                <a:ea typeface="楷体_GB2312" pitchFamily="49" charset="-122"/>
              </a:rPr>
              <a:t>3</a:t>
            </a:r>
            <a:r>
              <a:rPr lang="zh-CN" altLang="en-US" sz="2000" dirty="0" smtClean="0">
                <a:latin typeface="楷体_GB2312" pitchFamily="49" charset="-122"/>
                <a:ea typeface="楷体_GB2312" pitchFamily="49" charset="-122"/>
              </a:rPr>
              <a:t>元</a:t>
            </a:r>
            <a:r>
              <a:rPr lang="en-US" altLang="zh-CN" sz="2000" dirty="0" smtClean="0">
                <a:latin typeface="楷体_GB2312" pitchFamily="49" charset="-122"/>
                <a:ea typeface="楷体_GB2312" pitchFamily="49" charset="-122"/>
              </a:rPr>
              <a:t>/</a:t>
            </a:r>
            <a:r>
              <a:rPr lang="zh-CN" altLang="en-US" sz="2000" dirty="0" smtClean="0">
                <a:latin typeface="楷体_GB2312" pitchFamily="49" charset="-122"/>
                <a:ea typeface="楷体_GB2312" pitchFamily="49" charset="-122"/>
              </a:rPr>
              <a:t>本。</a:t>
            </a:r>
            <a:endParaRPr lang="en-US" altLang="zh-CN" sz="2000" dirty="0" smtClean="0">
              <a:latin typeface="楷体_GB2312" pitchFamily="49" charset="-122"/>
              <a:ea typeface="楷体_GB2312" pitchFamily="49" charset="-122"/>
            </a:endParaRPr>
          </a:p>
          <a:p>
            <a:pPr marL="342900" marR="0" lvl="0" indent="-342900" algn="l" defTabSz="914400" rtl="0" eaLnBrk="1" fontAlgn="auto" latinLnBrk="0" hangingPunct="1">
              <a:lnSpc>
                <a:spcPct val="100000"/>
              </a:lnSpc>
              <a:spcBef>
                <a:spcPct val="20000"/>
              </a:spcBef>
              <a:spcAft>
                <a:spcPts val="0"/>
              </a:spcAft>
              <a:buClr>
                <a:srgbClr val="FF0000"/>
              </a:buClr>
              <a:buSzTx/>
              <a:tabLst/>
              <a:defRPr/>
            </a:pPr>
            <a:r>
              <a:rPr lang="zh-CN" altLang="en-US" sz="2000" dirty="0" smtClean="0">
                <a:latin typeface="楷体_GB2312" pitchFamily="49" charset="-122"/>
                <a:ea typeface="楷体_GB2312" pitchFamily="49" charset="-122"/>
              </a:rPr>
              <a:t>订购方法：登录沃阅读</a:t>
            </a:r>
            <a:r>
              <a:rPr lang="en-US" altLang="zh-CN" sz="2000" dirty="0" smtClean="0">
                <a:latin typeface="楷体_GB2312" pitchFamily="49" charset="-122"/>
                <a:ea typeface="楷体_GB2312" pitchFamily="49" charset="-122"/>
                <a:hlinkClick r:id="rId2"/>
              </a:rPr>
              <a:t>http://iread.wo.com.cn</a:t>
            </a:r>
            <a:r>
              <a:rPr lang="zh-CN" altLang="en-US" sz="2000" dirty="0" smtClean="0">
                <a:latin typeface="楷体_GB2312" pitchFamily="49" charset="-122"/>
                <a:ea typeface="楷体_GB2312" pitchFamily="49" charset="-122"/>
              </a:rPr>
              <a:t>下载客户端选择阅读。</a:t>
            </a:r>
            <a:endParaRPr lang="en-US" altLang="zh-CN" sz="2000" dirty="0" smtClean="0">
              <a:latin typeface="楷体_GB2312" pitchFamily="49" charset="-122"/>
              <a:ea typeface="楷体_GB2312" pitchFamily="49" charset="-122"/>
            </a:endParaRPr>
          </a:p>
          <a:p>
            <a:pPr marL="342900" marR="0" lvl="0" indent="-342900" algn="l" defTabSz="914400" rtl="0" eaLnBrk="1" fontAlgn="auto" latinLnBrk="0" hangingPunct="1">
              <a:lnSpc>
                <a:spcPct val="100000"/>
              </a:lnSpc>
              <a:spcBef>
                <a:spcPct val="20000"/>
              </a:spcBef>
              <a:spcAft>
                <a:spcPts val="0"/>
              </a:spcAft>
              <a:buClr>
                <a:srgbClr val="FF0000"/>
              </a:buClr>
              <a:buSzTx/>
              <a:tabLst/>
              <a:defRPr/>
            </a:pPr>
            <a:endParaRPr lang="en-US" altLang="zh-CN" sz="2000" dirty="0" smtClean="0">
              <a:latin typeface="楷体_GB2312" pitchFamily="49" charset="-122"/>
              <a:ea typeface="楷体_GB2312" pitchFamily="49" charset="-122"/>
            </a:endParaRPr>
          </a:p>
          <a:p>
            <a:pPr marL="342900" marR="0" lvl="0" indent="-342900" algn="l" defTabSz="914400" rtl="0" eaLnBrk="1" fontAlgn="auto" latinLnBrk="0" hangingPunct="1">
              <a:lnSpc>
                <a:spcPct val="100000"/>
              </a:lnSpc>
              <a:spcBef>
                <a:spcPct val="20000"/>
              </a:spcBef>
              <a:spcAft>
                <a:spcPts val="0"/>
              </a:spcAft>
              <a:buClr>
                <a:srgbClr val="FF0000"/>
              </a:buClr>
              <a:buSzTx/>
              <a:tabLst/>
              <a:defRPr/>
            </a:pPr>
            <a:r>
              <a:rPr lang="zh-CN" altLang="en-US" sz="2400" b="1" dirty="0" smtClean="0">
                <a:solidFill>
                  <a:srgbClr val="009900"/>
                </a:solidFill>
                <a:latin typeface="楷体_GB2312" pitchFamily="49" charset="-122"/>
                <a:ea typeface="楷体_GB2312" pitchFamily="49" charset="-122"/>
              </a:rPr>
              <a:t>备注：其他</a:t>
            </a:r>
            <a:r>
              <a:rPr lang="en-US" altLang="zh-CN" sz="2400" b="1" dirty="0" smtClean="0">
                <a:solidFill>
                  <a:srgbClr val="009900"/>
                </a:solidFill>
                <a:latin typeface="楷体_GB2312" pitchFamily="49" charset="-122"/>
                <a:ea typeface="楷体_GB2312" pitchFamily="49" charset="-122"/>
              </a:rPr>
              <a:t>Q</a:t>
            </a:r>
            <a:r>
              <a:rPr lang="zh-CN" altLang="en-US" sz="2400" b="1" dirty="0" smtClean="0">
                <a:solidFill>
                  <a:srgbClr val="009900"/>
                </a:solidFill>
                <a:latin typeface="楷体_GB2312" pitchFamily="49" charset="-122"/>
                <a:ea typeface="楷体_GB2312" pitchFamily="49" charset="-122"/>
              </a:rPr>
              <a:t>钻、杀毒软件等业务可咨询联通</a:t>
            </a:r>
            <a:r>
              <a:rPr lang="en-US" altLang="zh-CN" sz="2400" b="1" dirty="0" smtClean="0">
                <a:solidFill>
                  <a:srgbClr val="009900"/>
                </a:solidFill>
                <a:latin typeface="楷体_GB2312" pitchFamily="49" charset="-122"/>
                <a:ea typeface="楷体_GB2312" pitchFamily="49" charset="-122"/>
              </a:rPr>
              <a:t>10010</a:t>
            </a:r>
            <a:r>
              <a:rPr lang="zh-CN" altLang="en-US" sz="2400" b="1" dirty="0" smtClean="0">
                <a:solidFill>
                  <a:srgbClr val="009900"/>
                </a:solidFill>
                <a:latin typeface="楷体_GB2312" pitchFamily="49" charset="-122"/>
                <a:ea typeface="楷体_GB2312" pitchFamily="49" charset="-122"/>
              </a:rPr>
              <a:t>客服中心。</a:t>
            </a:r>
            <a:endParaRPr lang="en-US" altLang="zh-CN" sz="2400" b="1" dirty="0" smtClean="0">
              <a:solidFill>
                <a:srgbClr val="009900"/>
              </a:solidFill>
              <a:latin typeface="楷体_GB2312" pitchFamily="49" charset="-122"/>
              <a:ea typeface="楷体_GB2312" pitchFamily="49" charset="-122"/>
            </a:endParaRPr>
          </a:p>
          <a:p>
            <a:pPr marL="342900" marR="0" lvl="0" indent="-342900" algn="l" defTabSz="914400" rtl="0" eaLnBrk="1" fontAlgn="auto" latinLnBrk="0" hangingPunct="1">
              <a:lnSpc>
                <a:spcPct val="100000"/>
              </a:lnSpc>
              <a:spcBef>
                <a:spcPct val="20000"/>
              </a:spcBef>
              <a:spcAft>
                <a:spcPts val="0"/>
              </a:spcAft>
              <a:buClr>
                <a:srgbClr val="FF0000"/>
              </a:buClr>
              <a:buSzTx/>
              <a:tabLst/>
              <a:defRPr/>
            </a:pPr>
            <a:endParaRPr lang="en-US" altLang="zh-CN" sz="2000" dirty="0" smtClean="0">
              <a:latin typeface="楷体_GB2312" pitchFamily="49" charset="-122"/>
              <a:ea typeface="楷体_GB2312" pitchFamily="49" charset="-122"/>
            </a:endParaRPr>
          </a:p>
          <a:p>
            <a:pPr marL="342900" marR="0" lvl="0" indent="-342900" algn="l" defTabSz="914400" rtl="0" eaLnBrk="1" fontAlgn="auto" latinLnBrk="0" hangingPunct="1">
              <a:lnSpc>
                <a:spcPct val="100000"/>
              </a:lnSpc>
              <a:spcBef>
                <a:spcPct val="20000"/>
              </a:spcBef>
              <a:spcAft>
                <a:spcPts val="0"/>
              </a:spcAft>
              <a:buClr>
                <a:srgbClr val="FF0000"/>
              </a:buClr>
              <a:buSzTx/>
              <a:tabLst/>
              <a:defRPr/>
            </a:pPr>
            <a:endParaRPr kumimoji="0" lang="en-US" altLang="zh-CN" sz="22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additive="base">
                                        <p:cTn id="7" dur="20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anim calcmode="lin" valueType="num">
                                      <p:cBhvr additive="base">
                                        <p:cTn id="13" dur="20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anim calcmode="lin" valueType="num">
                                      <p:cBhvr additive="base">
                                        <p:cTn id="19" dur="20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xEl>
                                              <p:pRg st="4" end="4"/>
                                            </p:txEl>
                                          </p:spTgt>
                                        </p:tgtEl>
                                        <p:attrNameLst>
                                          <p:attrName>style.visibility</p:attrName>
                                        </p:attrNameLst>
                                      </p:cBhvr>
                                      <p:to>
                                        <p:strVal val="visible"/>
                                      </p:to>
                                    </p:set>
                                    <p:anim calcmode="lin" valueType="num">
                                      <p:cBhvr additive="base">
                                        <p:cTn id="25" dur="20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xEl>
                                              <p:pRg st="5" end="5"/>
                                            </p:txEl>
                                          </p:spTgt>
                                        </p:tgtEl>
                                        <p:attrNameLst>
                                          <p:attrName>style.visibility</p:attrName>
                                        </p:attrNameLst>
                                      </p:cBhvr>
                                      <p:to>
                                        <p:strVal val="visible"/>
                                      </p:to>
                                    </p:set>
                                    <p:anim calcmode="lin" valueType="num">
                                      <p:cBhvr additive="base">
                                        <p:cTn id="31" dur="2000" fill="hold"/>
                                        <p:tgtEl>
                                          <p:spTgt spid="16">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1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 calcmode="lin" valueType="num">
                                      <p:cBhvr additive="base">
                                        <p:cTn id="37" dur="20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xEl>
                                              <p:pRg st="1" end="1"/>
                                            </p:txEl>
                                          </p:spTgt>
                                        </p:tgtEl>
                                        <p:attrNameLst>
                                          <p:attrName>style.visibility</p:attrName>
                                        </p:attrNameLst>
                                      </p:cBhvr>
                                      <p:to>
                                        <p:strVal val="visible"/>
                                      </p:to>
                                    </p:set>
                                    <p:anim calcmode="lin" valueType="num">
                                      <p:cBhvr additive="base">
                                        <p:cTn id="43" dur="20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xEl>
                                              <p:pRg st="2" end="2"/>
                                            </p:txEl>
                                          </p:spTgt>
                                        </p:tgtEl>
                                        <p:attrNameLst>
                                          <p:attrName>style.visibility</p:attrName>
                                        </p:attrNameLst>
                                      </p:cBhvr>
                                      <p:to>
                                        <p:strVal val="visible"/>
                                      </p:to>
                                    </p:set>
                                    <p:anim calcmode="lin" valueType="num">
                                      <p:cBhvr additive="base">
                                        <p:cTn id="49" dur="20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xEl>
                                              <p:pRg st="3" end="3"/>
                                            </p:txEl>
                                          </p:spTgt>
                                        </p:tgtEl>
                                        <p:attrNameLst>
                                          <p:attrName>style.visibility</p:attrName>
                                        </p:attrNameLst>
                                      </p:cBhvr>
                                      <p:to>
                                        <p:strVal val="visible"/>
                                      </p:to>
                                    </p:set>
                                    <p:anim calcmode="lin" valueType="num">
                                      <p:cBhvr additive="base">
                                        <p:cTn id="55" dur="20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
                                            <p:txEl>
                                              <p:pRg st="4" end="4"/>
                                            </p:txEl>
                                          </p:spTgt>
                                        </p:tgtEl>
                                        <p:attrNameLst>
                                          <p:attrName>style.visibility</p:attrName>
                                        </p:attrNameLst>
                                      </p:cBhvr>
                                      <p:to>
                                        <p:strVal val="visible"/>
                                      </p:to>
                                    </p:set>
                                    <p:anim calcmode="lin" valueType="num">
                                      <p:cBhvr additive="base">
                                        <p:cTn id="61" dur="20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62" dur="20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1">
                                            <p:txEl>
                                              <p:pRg st="6" end="6"/>
                                            </p:txEl>
                                          </p:spTgt>
                                        </p:tgtEl>
                                        <p:attrNameLst>
                                          <p:attrName>style.visibility</p:attrName>
                                        </p:attrNameLst>
                                      </p:cBhvr>
                                      <p:to>
                                        <p:strVal val="visible"/>
                                      </p:to>
                                    </p:set>
                                    <p:anim calcmode="lin" valueType="num">
                                      <p:cBhvr additive="base">
                                        <p:cTn id="67" dur="20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68" dur="20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1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901014" cy="1143000"/>
          </a:xfrm>
        </p:spPr>
        <p:txBody>
          <a:bodyPr/>
          <a:lstStyle/>
          <a:p>
            <a:r>
              <a:rPr lang="zh-CN" altLang="en-US" b="1" dirty="0" smtClean="0"/>
              <a:t>前        言</a:t>
            </a:r>
            <a:endParaRPr lang="zh-CN" altLang="en-US" b="1" dirty="0"/>
          </a:p>
        </p:txBody>
      </p:sp>
      <p:sp>
        <p:nvSpPr>
          <p:cNvPr id="3" name="内容占位符 2"/>
          <p:cNvSpPr>
            <a:spLocks noGrp="1"/>
          </p:cNvSpPr>
          <p:nvPr>
            <p:ph idx="1"/>
          </p:nvPr>
        </p:nvSpPr>
        <p:spPr>
          <a:xfrm>
            <a:off x="428596" y="1571612"/>
            <a:ext cx="8229600" cy="4525963"/>
          </a:xfrm>
        </p:spPr>
        <p:txBody>
          <a:bodyPr>
            <a:normAutofit/>
          </a:bodyPr>
          <a:lstStyle/>
          <a:p>
            <a:pPr>
              <a:buClr>
                <a:srgbClr val="FF0000"/>
              </a:buClr>
              <a:buFont typeface="Wingdings" pitchFamily="2" charset="2"/>
              <a:buChar char="Ø"/>
            </a:pPr>
            <a:r>
              <a:rPr lang="zh-CN" altLang="en-US" sz="2800" dirty="0" smtClean="0">
                <a:latin typeface="楷体_GB2312" pitchFamily="49" charset="-122"/>
                <a:ea typeface="楷体_GB2312" pitchFamily="49" charset="-122"/>
              </a:rPr>
              <a:t>前期广大师生反映，我贵州师范学院校园宽带网络一直以来带宽不够，无法满足上网需求，我校园中心通过寻找出口途径，确立解决方案，提交校领导办公会审批，终于在</a:t>
            </a:r>
            <a:r>
              <a:rPr lang="en-US" altLang="zh-CN" sz="2800" dirty="0" smtClean="0">
                <a:latin typeface="楷体_GB2312" pitchFamily="49" charset="-122"/>
                <a:ea typeface="楷体_GB2312" pitchFamily="49" charset="-122"/>
              </a:rPr>
              <a:t>2014</a:t>
            </a:r>
            <a:r>
              <a:rPr lang="zh-CN" altLang="en-US" sz="2800" dirty="0" smtClean="0">
                <a:latin typeface="楷体_GB2312" pitchFamily="49" charset="-122"/>
                <a:ea typeface="楷体_GB2312" pitchFamily="49" charset="-122"/>
              </a:rPr>
              <a:t>年</a:t>
            </a:r>
            <a:r>
              <a:rPr lang="en-US" altLang="zh-CN" sz="2800" dirty="0" smtClean="0">
                <a:latin typeface="楷体_GB2312" pitchFamily="49" charset="-122"/>
                <a:ea typeface="楷体_GB2312" pitchFamily="49" charset="-122"/>
              </a:rPr>
              <a:t>8</a:t>
            </a:r>
            <a:r>
              <a:rPr lang="zh-CN" altLang="en-US" sz="2800" dirty="0" smtClean="0">
                <a:latin typeface="楷体_GB2312" pitchFamily="49" charset="-122"/>
                <a:ea typeface="楷体_GB2312" pitchFamily="49" charset="-122"/>
              </a:rPr>
              <a:t>月</a:t>
            </a:r>
            <a:r>
              <a:rPr lang="en-US" altLang="zh-CN" sz="2800" dirty="0" smtClean="0">
                <a:latin typeface="楷体_GB2312" pitchFamily="49" charset="-122"/>
                <a:ea typeface="楷体_GB2312" pitchFamily="49" charset="-122"/>
              </a:rPr>
              <a:t>20</a:t>
            </a:r>
            <a:r>
              <a:rPr lang="zh-CN" altLang="en-US" sz="2800" dirty="0" smtClean="0">
                <a:latin typeface="楷体_GB2312" pitchFamily="49" charset="-122"/>
                <a:ea typeface="楷体_GB2312" pitchFamily="49" charset="-122"/>
              </a:rPr>
              <a:t>日正式调试开通。</a:t>
            </a:r>
            <a:endParaRPr lang="en-US" altLang="zh-CN" sz="2800" dirty="0" smtClean="0">
              <a:latin typeface="楷体_GB2312" pitchFamily="49" charset="-122"/>
              <a:ea typeface="楷体_GB2312" pitchFamily="49" charset="-122"/>
            </a:endParaRPr>
          </a:p>
          <a:p>
            <a:pPr>
              <a:buClr>
                <a:srgbClr val="FF0000"/>
              </a:buClr>
              <a:buFont typeface="Wingdings" pitchFamily="2" charset="2"/>
              <a:buChar char="Ø"/>
            </a:pPr>
            <a:r>
              <a:rPr lang="zh-CN" altLang="en-US" sz="2800" dirty="0" smtClean="0">
                <a:latin typeface="楷体_GB2312" pitchFamily="49" charset="-122"/>
                <a:ea typeface="楷体_GB2312" pitchFamily="49" charset="-122"/>
              </a:rPr>
              <a:t>在这划时代的时刻，我们应该欢欣鼓舞。在带给大家极速上网的同时，我们为大家争取到了优惠的使用条件。也许我们做得还不够完美，不能让所有人满意，但我们会一直努力，并争取做得更好！！！</a:t>
            </a:r>
            <a:endParaRPr lang="zh-CN" altLang="en-US" sz="2800" dirty="0">
              <a:latin typeface="楷体_GB2312" pitchFamily="49" charset="-122"/>
              <a:ea typeface="楷体_GB2312" pitchFamily="49" charset="-122"/>
            </a:endParaRPr>
          </a:p>
        </p:txBody>
      </p:sp>
      <p:cxnSp>
        <p:nvCxnSpPr>
          <p:cNvPr id="4" name="直接连接符 3"/>
          <p:cNvCxnSpPr/>
          <p:nvPr/>
        </p:nvCxnSpPr>
        <p:spPr>
          <a:xfrm flipV="1">
            <a:off x="428596" y="1357298"/>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Tree>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flipV="1">
            <a:off x="357158" y="1214422"/>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10" name="标题 1"/>
          <p:cNvSpPr>
            <a:spLocks noGrp="1"/>
          </p:cNvSpPr>
          <p:nvPr>
            <p:ph type="title"/>
          </p:nvPr>
        </p:nvSpPr>
        <p:spPr>
          <a:xfrm>
            <a:off x="271490" y="417514"/>
            <a:ext cx="8229600" cy="725470"/>
          </a:xfrm>
        </p:spPr>
        <p:txBody>
          <a:bodyPr>
            <a:normAutofit/>
          </a:bodyPr>
          <a:lstStyle/>
          <a:p>
            <a:pPr algn="l"/>
            <a:r>
              <a:rPr lang="zh-CN" altLang="en-US"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附：宽带套餐总表（一）</a:t>
            </a:r>
            <a:endParaRPr lang="zh-CN" altLang="en-US" sz="2800" b="1" dirty="0">
              <a:solidFill>
                <a:srgbClr val="0000FF"/>
              </a:solidFill>
              <a:effectLst>
                <a:outerShdw blurRad="38100" dist="38100" dir="2700000" algn="tl">
                  <a:srgbClr val="000000">
                    <a:alpha val="43137"/>
                  </a:srgbClr>
                </a:outerShdw>
              </a:effectLst>
              <a:latin typeface="黑体" pitchFamily="2" charset="-122"/>
              <a:ea typeface="黑体" pitchFamily="2" charset="-122"/>
            </a:endParaRPr>
          </a:p>
        </p:txBody>
      </p:sp>
      <p:pic>
        <p:nvPicPr>
          <p:cNvPr id="5122" name="Picture 2"/>
          <p:cNvPicPr>
            <a:picLocks noChangeAspect="1" noChangeArrowheads="1"/>
          </p:cNvPicPr>
          <p:nvPr/>
        </p:nvPicPr>
        <p:blipFill>
          <a:blip r:embed="rId2"/>
          <a:srcRect/>
          <a:stretch>
            <a:fillRect/>
          </a:stretch>
        </p:blipFill>
        <p:spPr bwMode="auto">
          <a:xfrm>
            <a:off x="214282" y="1857364"/>
            <a:ext cx="8763000" cy="3500461"/>
          </a:xfrm>
          <a:prstGeom prst="rect">
            <a:avLst/>
          </a:prstGeom>
          <a:noFill/>
          <a:ln w="9525">
            <a:noFill/>
            <a:miter lim="800000"/>
            <a:headEnd/>
            <a:tailEnd/>
          </a:ln>
          <a:effectLst/>
        </p:spPr>
      </p:pic>
      <p:sp>
        <p:nvSpPr>
          <p:cNvPr id="8" name="爆炸形 1 7"/>
          <p:cNvSpPr/>
          <p:nvPr/>
        </p:nvSpPr>
        <p:spPr>
          <a:xfrm>
            <a:off x="4929190" y="1500174"/>
            <a:ext cx="3357586" cy="1285884"/>
          </a:xfrm>
          <a:prstGeom prst="irregularSeal1">
            <a:avLst/>
          </a:prstGeom>
          <a:solidFill>
            <a:srgbClr val="FF0000">
              <a:alpha val="0"/>
            </a:srgbClr>
          </a:solidFill>
          <a:ln w="38100" cmpd="thickThi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flipV="1">
            <a:off x="357158" y="1214422"/>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pic>
        <p:nvPicPr>
          <p:cNvPr id="2049" name="Picture 1"/>
          <p:cNvPicPr>
            <a:picLocks noChangeAspect="1" noChangeArrowheads="1"/>
          </p:cNvPicPr>
          <p:nvPr/>
        </p:nvPicPr>
        <p:blipFill>
          <a:blip r:embed="rId2"/>
          <a:srcRect/>
          <a:stretch>
            <a:fillRect/>
          </a:stretch>
        </p:blipFill>
        <p:spPr bwMode="auto">
          <a:xfrm>
            <a:off x="142844" y="1785926"/>
            <a:ext cx="8791575" cy="1214446"/>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a:srcRect/>
          <a:stretch>
            <a:fillRect/>
          </a:stretch>
        </p:blipFill>
        <p:spPr bwMode="auto">
          <a:xfrm>
            <a:off x="214282" y="3357562"/>
            <a:ext cx="8753475" cy="2214578"/>
          </a:xfrm>
          <a:prstGeom prst="rect">
            <a:avLst/>
          </a:prstGeom>
          <a:noFill/>
          <a:ln w="9525">
            <a:noFill/>
            <a:miter lim="800000"/>
            <a:headEnd/>
            <a:tailEnd/>
          </a:ln>
          <a:effectLst/>
        </p:spPr>
      </p:pic>
      <p:sp>
        <p:nvSpPr>
          <p:cNvPr id="6" name="标题 1"/>
          <p:cNvSpPr txBox="1">
            <a:spLocks/>
          </p:cNvSpPr>
          <p:nvPr/>
        </p:nvSpPr>
        <p:spPr>
          <a:xfrm>
            <a:off x="428596" y="500042"/>
            <a:ext cx="8229600" cy="72547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2800" b="1" i="0" u="none" strike="noStrike" kern="1200" cap="none" spc="0" normalizeH="0" baseline="0" noProof="0" dirty="0" smtClean="0">
                <a:ln>
                  <a:noFill/>
                </a:ln>
                <a:solidFill>
                  <a:srgbClr val="0000FF"/>
                </a:solidFill>
                <a:effectLst>
                  <a:outerShdw blurRad="38100" dist="38100" dir="2700000" algn="tl">
                    <a:srgbClr val="000000">
                      <a:alpha val="43137"/>
                    </a:srgbClr>
                  </a:outerShdw>
                </a:effectLst>
                <a:uLnTx/>
                <a:uFillTx/>
                <a:latin typeface="黑体" pitchFamily="2" charset="-122"/>
                <a:ea typeface="黑体" pitchFamily="2" charset="-122"/>
                <a:cs typeface="+mj-cs"/>
              </a:rPr>
              <a:t>附：宽带套餐总表（二）</a:t>
            </a:r>
            <a:endParaRPr kumimoji="0" lang="zh-CN" altLang="en-US" sz="2800" b="1" i="0" u="none" strike="noStrike" kern="1200" cap="none" spc="0" normalizeH="0" baseline="0" noProof="0" dirty="0">
              <a:ln>
                <a:noFill/>
              </a:ln>
              <a:solidFill>
                <a:srgbClr val="0000FF"/>
              </a:solidFill>
              <a:effectLst>
                <a:outerShdw blurRad="38100" dist="38100" dir="2700000" algn="tl">
                  <a:srgbClr val="000000">
                    <a:alpha val="43137"/>
                  </a:srgbClr>
                </a:outerShdw>
              </a:effectLst>
              <a:uLnTx/>
              <a:uFillTx/>
              <a:latin typeface="黑体" pitchFamily="2" charset="-122"/>
              <a:ea typeface="黑体" pitchFamily="2" charset="-122"/>
              <a:cs typeface="+mj-cs"/>
            </a:endParaRPr>
          </a:p>
        </p:txBody>
      </p:sp>
    </p:spTree>
  </p:cSld>
  <p:clrMapOvr>
    <a:masterClrMapping/>
  </p:clrMapOvr>
  <p:transition spd="slow">
    <p:split orient="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flipV="1">
            <a:off x="357158" y="1214422"/>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10" name="标题 1"/>
          <p:cNvSpPr>
            <a:spLocks noGrp="1"/>
          </p:cNvSpPr>
          <p:nvPr>
            <p:ph type="title"/>
          </p:nvPr>
        </p:nvSpPr>
        <p:spPr>
          <a:xfrm>
            <a:off x="271490" y="560390"/>
            <a:ext cx="8586790" cy="725470"/>
          </a:xfrm>
        </p:spPr>
        <p:txBody>
          <a:bodyPr>
            <a:normAutofit/>
          </a:bodyPr>
          <a:lstStyle/>
          <a:p>
            <a:pPr algn="l"/>
            <a:r>
              <a:rPr lang="zh-CN" altLang="en-US" sz="2800" dirty="0" smtClean="0">
                <a:latin typeface="黑体" pitchFamily="2" charset="-122"/>
                <a:ea typeface="黑体" pitchFamily="2" charset="-122"/>
              </a:rPr>
              <a:t>一、使用校园网如何省钱 </a:t>
            </a:r>
            <a:r>
              <a:rPr lang="zh-CN" altLang="en-US"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（免费</a:t>
            </a:r>
            <a:r>
              <a:rPr lang="en-US" altLang="zh-CN"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a:t>
            </a:r>
            <a:r>
              <a:rPr lang="zh-CN" altLang="en-US"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沃号薄</a:t>
            </a:r>
            <a:r>
              <a:rPr lang="en-US" altLang="zh-CN"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a:t>
            </a:r>
            <a:r>
              <a:rPr lang="zh-CN" altLang="en-US" sz="2800" b="1" dirty="0" smtClean="0">
                <a:solidFill>
                  <a:srgbClr val="0000FF"/>
                </a:solidFill>
                <a:effectLst>
                  <a:outerShdw blurRad="38100" dist="38100" dir="2700000" algn="tl">
                    <a:srgbClr val="000000">
                      <a:alpha val="43137"/>
                    </a:srgbClr>
                  </a:outerShdw>
                </a:effectLst>
                <a:latin typeface="黑体" pitchFamily="2" charset="-122"/>
                <a:ea typeface="黑体" pitchFamily="2" charset="-122"/>
              </a:rPr>
              <a:t>）</a:t>
            </a:r>
            <a:endParaRPr lang="zh-CN" altLang="en-US" sz="2800" b="1" dirty="0">
              <a:solidFill>
                <a:srgbClr val="0000FF"/>
              </a:solidFill>
              <a:effectLst>
                <a:outerShdw blurRad="38100" dist="38100" dir="2700000" algn="tl">
                  <a:srgbClr val="000000">
                    <a:alpha val="43137"/>
                  </a:srgbClr>
                </a:outerShdw>
              </a:effectLst>
              <a:latin typeface="黑体" pitchFamily="2" charset="-122"/>
              <a:ea typeface="黑体" pitchFamily="2" charset="-122"/>
            </a:endParaRPr>
          </a:p>
        </p:txBody>
      </p:sp>
      <p:sp>
        <p:nvSpPr>
          <p:cNvPr id="8" name="Rectangle 3"/>
          <p:cNvSpPr txBox="1">
            <a:spLocks/>
          </p:cNvSpPr>
          <p:nvPr/>
        </p:nvSpPr>
        <p:spPr>
          <a:xfrm>
            <a:off x="318776" y="1785927"/>
            <a:ext cx="8435975" cy="1857388"/>
          </a:xfrm>
          <a:prstGeom prst="rect">
            <a:avLst/>
          </a:prstGeom>
        </p:spPr>
        <p:txBody>
          <a:bodyPr vert="horz" lIns="91440" tIns="45720" rIns="91440" bIns="45720" rtlCol="0">
            <a:normAutofit/>
          </a:bodyPr>
          <a:lstStyle/>
          <a:p>
            <a:pPr marL="0" marR="0" lvl="0" indent="520700" algn="l" defTabSz="914400" rtl="0" eaLnBrk="1" fontAlgn="auto" latinLnBrk="0" hangingPunct="1">
              <a:lnSpc>
                <a:spcPct val="130000"/>
              </a:lnSpc>
              <a:spcBef>
                <a:spcPct val="20000"/>
              </a:spcBef>
              <a:spcAft>
                <a:spcPts val="0"/>
              </a:spcAft>
              <a:buClrTx/>
              <a:buSzTx/>
              <a:buFont typeface="Arial" pitchFamily="34" charset="0"/>
              <a:buNone/>
              <a:tabLst/>
              <a:defRPr/>
            </a:pP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沃号簿”是一款针对集团客户需求专门设计的集团通讯录产品，用户只需下载客户端或登录网页就可以掌握学校的全部通讯录，包括组织结构、手机号码等信息，无需把庞大的号簿手动一个个输入到手机里，给同学的学习生活带来了极大的便利，提升了效率，加速了信息沟通。</a:t>
            </a:r>
            <a:endParaRPr kumimoji="0" lang="en-US" altLang="zh-CN" sz="2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643834" y="0"/>
            <a:ext cx="1285884" cy="1214446"/>
          </a:xfrm>
          <a:prstGeom prst="rect">
            <a:avLst/>
          </a:prstGeom>
          <a:noFill/>
          <a:effectLst>
            <a:reflection blurRad="6350" stA="50000" endA="275" endPos="23000" dist="88900" dir="5400000" sy="-100000" algn="bl" rotWithShape="0"/>
          </a:effectLst>
          <a:extLst>
            <a:ext uri="{909E8E84-426E-40DD-AFC4-6F175D3DCCD1}">
              <a14:hiddenFill xmlns:a14="http://schemas.microsoft.com/office/drawing/2010/main">
                <a:solidFill>
                  <a:srgbClr val="FFFFFF"/>
                </a:solidFill>
              </a14:hiddenFill>
            </a:ext>
          </a:extLst>
        </p:spPr>
      </p:pic>
      <p:sp>
        <p:nvSpPr>
          <p:cNvPr id="12" name="Rectangle 2"/>
          <p:cNvSpPr txBox="1">
            <a:spLocks/>
          </p:cNvSpPr>
          <p:nvPr/>
        </p:nvSpPr>
        <p:spPr>
          <a:xfrm>
            <a:off x="285720" y="1357298"/>
            <a:ext cx="2643206" cy="511175"/>
          </a:xfrm>
          <a:prstGeom prst="rect">
            <a:avLst/>
          </a:prstGeom>
        </p:spPr>
        <p:txBody>
          <a:bodyPr vert="horz" lIns="91440" tIns="45720" rIns="91440" bIns="45720" rtlCol="0" anchor="ctr">
            <a:normAutofit fontScale="77500" lnSpcReduction="20000"/>
          </a:bodyPr>
          <a:lstStyle/>
          <a:p>
            <a:pPr marL="0" marR="0" lvl="0" indent="0" algn="l" defTabSz="914400" rtl="0" eaLnBrk="1" fontAlgn="auto" latinLnBrk="0" hangingPunct="1">
              <a:lnSpc>
                <a:spcPct val="130000"/>
              </a:lnSpc>
              <a:spcBef>
                <a:spcPct val="0"/>
              </a:spcBef>
              <a:spcAft>
                <a:spcPts val="0"/>
              </a:spcAft>
              <a:buClrTx/>
              <a:buSzTx/>
              <a:buFontTx/>
              <a:buNone/>
              <a:tabLst/>
              <a:defRPr/>
            </a:pPr>
            <a:r>
              <a:rPr lang="zh-CN" altLang="en-US" sz="3200" b="1" dirty="0" smtClean="0">
                <a:latin typeface="+mj-lt"/>
                <a:ea typeface="+mj-ea"/>
                <a:cs typeface="+mj-cs"/>
              </a:rPr>
              <a:t>一</a:t>
            </a:r>
            <a:r>
              <a:rPr kumimoji="0" lang="zh-CN" altLang="en-US" sz="3200" b="1" i="0" u="none" strike="noStrike" kern="1200" cap="none" spc="0" normalizeH="0" baseline="0" noProof="0" dirty="0" smtClean="0">
                <a:ln>
                  <a:noFill/>
                </a:ln>
                <a:solidFill>
                  <a:schemeClr val="tx1"/>
                </a:solidFill>
                <a:effectLst/>
                <a:uLnTx/>
                <a:uFillTx/>
                <a:latin typeface="+mj-lt"/>
                <a:ea typeface="+mj-ea"/>
                <a:cs typeface="+mj-cs"/>
              </a:rPr>
              <a:t>、产品功能</a:t>
            </a:r>
            <a:endParaRPr kumimoji="0" lang="en-US" altLang="zh-CN" sz="32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3" name="Rectangle 2"/>
          <p:cNvSpPr txBox="1">
            <a:spLocks/>
          </p:cNvSpPr>
          <p:nvPr/>
        </p:nvSpPr>
        <p:spPr>
          <a:xfrm>
            <a:off x="214282" y="3560767"/>
            <a:ext cx="2643206" cy="511175"/>
          </a:xfrm>
          <a:prstGeom prst="rect">
            <a:avLst/>
          </a:prstGeom>
        </p:spPr>
        <p:txBody>
          <a:bodyPr vert="horz" lIns="91440" tIns="45720" rIns="91440" bIns="45720" rtlCol="0" anchor="ctr">
            <a:normAutofit fontScale="77500" lnSpcReduction="20000"/>
          </a:bodyPr>
          <a:lstStyle/>
          <a:p>
            <a:pPr marL="0" marR="0" lvl="0" indent="0" algn="l" defTabSz="914400" rtl="0" eaLnBrk="1" fontAlgn="auto" latinLnBrk="0" hangingPunct="1">
              <a:lnSpc>
                <a:spcPct val="130000"/>
              </a:lnSpc>
              <a:spcBef>
                <a:spcPct val="0"/>
              </a:spcBef>
              <a:spcAft>
                <a:spcPts val="0"/>
              </a:spcAft>
              <a:buClrTx/>
              <a:buSzTx/>
              <a:buFontTx/>
              <a:buNone/>
              <a:tabLst/>
              <a:defRPr/>
            </a:pPr>
            <a:r>
              <a:rPr kumimoji="0" lang="zh-CN" altLang="en-US" sz="3200" b="1" i="0" u="none" strike="noStrike" kern="1200" cap="none" spc="0" normalizeH="0" baseline="0" noProof="0" dirty="0" smtClean="0">
                <a:ln>
                  <a:noFill/>
                </a:ln>
                <a:solidFill>
                  <a:schemeClr val="tx1"/>
                </a:solidFill>
                <a:effectLst/>
                <a:uLnTx/>
                <a:uFillTx/>
                <a:latin typeface="+mj-lt"/>
                <a:ea typeface="+mj-ea"/>
                <a:cs typeface="+mj-cs"/>
              </a:rPr>
              <a:t>二、使用方法</a:t>
            </a:r>
            <a:endParaRPr kumimoji="0" lang="en-US" altLang="zh-CN" sz="32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4" name="Rectangle 3"/>
          <p:cNvSpPr txBox="1">
            <a:spLocks/>
          </p:cNvSpPr>
          <p:nvPr/>
        </p:nvSpPr>
        <p:spPr>
          <a:xfrm>
            <a:off x="357159" y="4000504"/>
            <a:ext cx="2286015" cy="2714644"/>
          </a:xfrm>
          <a:prstGeom prst="rect">
            <a:avLst/>
          </a:prstGeom>
        </p:spPr>
        <p:txBody>
          <a:bodyPr vert="horz" lIns="91440" tIns="45720" rIns="91440" bIns="45720" rtlCol="0">
            <a:normAutofit lnSpcReduction="10000"/>
          </a:bodyPr>
          <a:lstStyle/>
          <a:p>
            <a:r>
              <a:rPr lang="en-US" sz="2000" dirty="0" smtClean="0"/>
              <a:t>Android</a:t>
            </a:r>
            <a:r>
              <a:rPr lang="zh-CN" altLang="en-US" sz="2000" dirty="0" smtClean="0"/>
              <a:t>客户端下载：使用浏览器访问</a:t>
            </a:r>
            <a:r>
              <a:rPr lang="en-US" sz="2000" dirty="0" smtClean="0"/>
              <a:t>http://wohb.3322.org/，</a:t>
            </a:r>
            <a:r>
              <a:rPr lang="zh-CN" altLang="en-US" sz="2000" dirty="0" smtClean="0"/>
              <a:t>下载“沃号簿”</a:t>
            </a:r>
            <a:br>
              <a:rPr lang="zh-CN" altLang="en-US" sz="2000" dirty="0" smtClean="0"/>
            </a:br>
            <a:r>
              <a:rPr lang="en-US" sz="2000" dirty="0" err="1" smtClean="0"/>
              <a:t>ios</a:t>
            </a:r>
            <a:r>
              <a:rPr lang="zh-CN" altLang="en-US" sz="2000" dirty="0" smtClean="0"/>
              <a:t>客户端下载：使用</a:t>
            </a:r>
            <a:r>
              <a:rPr lang="en-US" sz="2000" dirty="0" err="1" smtClean="0"/>
              <a:t>iPhone</a:t>
            </a:r>
            <a:r>
              <a:rPr lang="zh-CN" altLang="en-US" sz="2000" dirty="0" smtClean="0"/>
              <a:t>访问</a:t>
            </a:r>
            <a:r>
              <a:rPr lang="en-US" sz="2000" dirty="0" smtClean="0"/>
              <a:t>App Store，</a:t>
            </a:r>
            <a:r>
              <a:rPr lang="zh-CN" altLang="en-US" sz="2000" dirty="0" smtClean="0"/>
              <a:t>下载“沃号簿”</a:t>
            </a:r>
            <a:r>
              <a:rPr lang="en-US" altLang="zh-CN" sz="2000" dirty="0" smtClean="0"/>
              <a:t>(</a:t>
            </a:r>
            <a:r>
              <a:rPr lang="zh-CN" altLang="en-US" sz="2000" dirty="0" smtClean="0"/>
              <a:t>免费版</a:t>
            </a:r>
            <a:r>
              <a:rPr lang="en-US" altLang="zh-CN" sz="2000" dirty="0" smtClean="0"/>
              <a:t>)</a:t>
            </a:r>
            <a:r>
              <a:rPr lang="zh-CN" altLang="en-US" sz="2000" dirty="0" smtClean="0"/>
              <a:t>。 </a:t>
            </a:r>
            <a:endParaRPr lang="zh-CN" altLang="en-US" sz="2000" dirty="0"/>
          </a:p>
        </p:txBody>
      </p:sp>
      <p:grpSp>
        <p:nvGrpSpPr>
          <p:cNvPr id="22" name="组合 21"/>
          <p:cNvGrpSpPr/>
          <p:nvPr/>
        </p:nvGrpSpPr>
        <p:grpSpPr>
          <a:xfrm>
            <a:off x="3071802" y="4000504"/>
            <a:ext cx="5286412" cy="2643206"/>
            <a:chOff x="3071802" y="4000504"/>
            <a:chExt cx="5286412" cy="2643206"/>
          </a:xfrm>
        </p:grpSpPr>
        <p:pic>
          <p:nvPicPr>
            <p:cNvPr id="1031" name="Picture 7"/>
            <p:cNvPicPr>
              <a:picLocks noChangeAspect="1" noChangeArrowheads="1"/>
            </p:cNvPicPr>
            <p:nvPr/>
          </p:nvPicPr>
          <p:blipFill>
            <a:blip r:embed="rId3" cstate="print"/>
            <a:srcRect/>
            <a:stretch>
              <a:fillRect/>
            </a:stretch>
          </p:blipFill>
          <p:spPr bwMode="auto">
            <a:xfrm>
              <a:off x="6643702" y="4071942"/>
              <a:ext cx="1714512" cy="2500330"/>
            </a:xfrm>
            <a:prstGeom prst="rect">
              <a:avLst/>
            </a:prstGeom>
            <a:noFill/>
            <a:ln w="9525">
              <a:noFill/>
              <a:miter lim="800000"/>
              <a:headEnd/>
              <a:tailEnd/>
            </a:ln>
            <a:effectLst/>
          </p:spPr>
        </p:pic>
        <p:pic>
          <p:nvPicPr>
            <p:cNvPr id="1033" name="Picture 9" descr="C:\Program Files\Tencent\QQ\Users\524736367\Image\C2C\I]5Q4R%R3}$P9EY6RC7ZS0L.png"/>
            <p:cNvPicPr>
              <a:picLocks noChangeAspect="1" noChangeArrowheads="1"/>
            </p:cNvPicPr>
            <p:nvPr/>
          </p:nvPicPr>
          <p:blipFill>
            <a:blip r:embed="rId4"/>
            <a:srcRect/>
            <a:stretch>
              <a:fillRect/>
            </a:stretch>
          </p:blipFill>
          <p:spPr bwMode="auto">
            <a:xfrm>
              <a:off x="3071802" y="4000504"/>
              <a:ext cx="1785949" cy="2643206"/>
            </a:xfrm>
            <a:prstGeom prst="rect">
              <a:avLst/>
            </a:prstGeom>
            <a:noFill/>
          </p:spPr>
        </p:pic>
        <p:pic>
          <p:nvPicPr>
            <p:cNvPr id="1034" name="Picture 10" descr="C:\Program Files\Tencent\QQ\Users\524736367\Image\C2C\ZEWF24~4XNCEXT14FPV$W)6.jpg"/>
            <p:cNvPicPr>
              <a:picLocks noChangeAspect="1" noChangeArrowheads="1"/>
            </p:cNvPicPr>
            <p:nvPr/>
          </p:nvPicPr>
          <p:blipFill>
            <a:blip r:embed="rId5"/>
            <a:srcRect/>
            <a:stretch>
              <a:fillRect/>
            </a:stretch>
          </p:blipFill>
          <p:spPr bwMode="auto">
            <a:xfrm>
              <a:off x="4857752" y="4000504"/>
              <a:ext cx="1785918" cy="2643206"/>
            </a:xfrm>
            <a:prstGeom prst="rect">
              <a:avLst/>
            </a:prstGeom>
            <a:noFill/>
          </p:spPr>
        </p:pic>
      </p:grpSp>
    </p:spTree>
  </p:cSld>
  <p:clrMapOvr>
    <a:masterClrMapping/>
  </p:clrMapOvr>
  <p:transition spd="slow">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a:spLocks noGrp="1"/>
          </p:cNvSpPr>
          <p:nvPr>
            <p:ph type="title"/>
          </p:nvPr>
        </p:nvSpPr>
        <p:spPr>
          <a:xfrm>
            <a:off x="1500166" y="2071678"/>
            <a:ext cx="6572296" cy="2214578"/>
          </a:xfrm>
        </p:spPr>
        <p:txBody>
          <a:bodyPr>
            <a:noAutofit/>
          </a:bodyPr>
          <a:lstStyle/>
          <a:p>
            <a:pPr algn="l"/>
            <a:r>
              <a:rPr lang="zh-CN" altLang="en-US" sz="6000" b="1" dirty="0" smtClean="0">
                <a:solidFill>
                  <a:srgbClr val="FF0000"/>
                </a:solidFill>
                <a:latin typeface="黑体" pitchFamily="2" charset="-122"/>
                <a:ea typeface="黑体" pitchFamily="2" charset="-122"/>
              </a:rPr>
              <a:t>健康上网！           </a:t>
            </a:r>
            <a:r>
              <a:rPr lang="en-US" altLang="zh-CN" sz="6000" b="1" dirty="0" smtClean="0">
                <a:solidFill>
                  <a:srgbClr val="FF0000"/>
                </a:solidFill>
                <a:latin typeface="黑体" pitchFamily="2" charset="-122"/>
                <a:ea typeface="黑体" pitchFamily="2" charset="-122"/>
              </a:rPr>
              <a:t/>
            </a:r>
            <a:br>
              <a:rPr lang="en-US" altLang="zh-CN" sz="6000" b="1" dirty="0" smtClean="0">
                <a:solidFill>
                  <a:srgbClr val="FF0000"/>
                </a:solidFill>
                <a:latin typeface="黑体" pitchFamily="2" charset="-122"/>
                <a:ea typeface="黑体" pitchFamily="2" charset="-122"/>
              </a:rPr>
            </a:br>
            <a:r>
              <a:rPr lang="en-US" altLang="zh-CN" sz="6000" b="1" dirty="0" smtClean="0">
                <a:solidFill>
                  <a:srgbClr val="FF0000"/>
                </a:solidFill>
                <a:latin typeface="黑体" pitchFamily="2" charset="-122"/>
                <a:ea typeface="黑体" pitchFamily="2" charset="-122"/>
              </a:rPr>
              <a:t>     </a:t>
            </a:r>
            <a:r>
              <a:rPr lang="zh-CN" altLang="en-US" sz="6000" b="1" dirty="0" smtClean="0">
                <a:solidFill>
                  <a:srgbClr val="FF0000"/>
                </a:solidFill>
                <a:latin typeface="黑体" pitchFamily="2" charset="-122"/>
                <a:ea typeface="黑体" pitchFamily="2" charset="-122"/>
              </a:rPr>
              <a:t>优质学习</a:t>
            </a:r>
            <a:r>
              <a:rPr lang="zh-CN" altLang="en-US" sz="6000" dirty="0" smtClean="0">
                <a:solidFill>
                  <a:srgbClr val="FF0000"/>
                </a:solidFill>
                <a:latin typeface="黑体" pitchFamily="2" charset="-122"/>
                <a:ea typeface="黑体" pitchFamily="2" charset="-122"/>
              </a:rPr>
              <a:t>！</a:t>
            </a:r>
            <a:endParaRPr lang="zh-CN" altLang="en-US" sz="6000" dirty="0">
              <a:solidFill>
                <a:srgbClr val="FF0000"/>
              </a:solidFill>
              <a:latin typeface="黑体" pitchFamily="2" charset="-122"/>
              <a:ea typeface="黑体" pitchFamily="2" charset="-122"/>
            </a:endParaRPr>
          </a:p>
        </p:txBody>
      </p:sp>
    </p:spTree>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901014" cy="1143000"/>
          </a:xfrm>
        </p:spPr>
        <p:txBody>
          <a:bodyPr>
            <a:normAutofit/>
          </a:bodyPr>
          <a:lstStyle/>
          <a:p>
            <a:r>
              <a:rPr lang="zh-CN" altLang="en-US" sz="4000" b="1" dirty="0" smtClean="0"/>
              <a:t>目  录</a:t>
            </a:r>
            <a:endParaRPr lang="zh-CN" altLang="en-US" sz="4000" b="1" dirty="0"/>
          </a:p>
        </p:txBody>
      </p:sp>
      <p:sp>
        <p:nvSpPr>
          <p:cNvPr id="3" name="内容占位符 2"/>
          <p:cNvSpPr>
            <a:spLocks noGrp="1"/>
          </p:cNvSpPr>
          <p:nvPr>
            <p:ph idx="1"/>
          </p:nvPr>
        </p:nvSpPr>
        <p:spPr>
          <a:xfrm>
            <a:off x="785786" y="2671771"/>
            <a:ext cx="7186634" cy="757229"/>
          </a:xfrm>
          <a:gradFill>
            <a:gsLst>
              <a:gs pos="0">
                <a:srgbClr val="FF0000"/>
              </a:gs>
              <a:gs pos="45000">
                <a:srgbClr val="FF7A00"/>
              </a:gs>
              <a:gs pos="70000">
                <a:srgbClr val="FF0300"/>
              </a:gs>
              <a:gs pos="100000">
                <a:srgbClr val="4D0808"/>
              </a:gs>
            </a:gsLst>
            <a:lin ang="5400000" scaled="0"/>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algn="ctr">
              <a:buNone/>
            </a:pPr>
            <a:r>
              <a:rPr lang="zh-CN" altLang="en-US" b="1" dirty="0" smtClean="0">
                <a:solidFill>
                  <a:schemeClr val="bg1"/>
                </a:solidFill>
                <a:effectLst>
                  <a:outerShdw blurRad="38100" dist="38100" dir="2700000" algn="tl">
                    <a:srgbClr val="000000">
                      <a:alpha val="43137"/>
                    </a:srgbClr>
                  </a:outerShdw>
                </a:effectLst>
              </a:rPr>
              <a:t>一、客户端常见故障排除</a:t>
            </a:r>
            <a:endParaRPr lang="en-US" altLang="zh-CN" b="1" dirty="0" smtClean="0">
              <a:solidFill>
                <a:schemeClr val="bg1"/>
              </a:solidFill>
              <a:effectLst>
                <a:outerShdw blurRad="38100" dist="38100" dir="2700000" algn="tl">
                  <a:srgbClr val="000000">
                    <a:alpha val="43137"/>
                  </a:srgbClr>
                </a:outerShdw>
              </a:effectLst>
            </a:endParaRPr>
          </a:p>
        </p:txBody>
      </p:sp>
      <p:sp>
        <p:nvSpPr>
          <p:cNvPr id="5" name="内容占位符 2"/>
          <p:cNvSpPr txBox="1">
            <a:spLocks/>
          </p:cNvSpPr>
          <p:nvPr/>
        </p:nvSpPr>
        <p:spPr>
          <a:xfrm>
            <a:off x="785786" y="4171969"/>
            <a:ext cx="7186634" cy="757229"/>
          </a:xfrm>
          <a:prstGeom prst="rect">
            <a:avLst/>
          </a:prstGeom>
          <a:gradFill>
            <a:gsLst>
              <a:gs pos="0">
                <a:srgbClr val="FF0000"/>
              </a:gs>
              <a:gs pos="45000">
                <a:srgbClr val="FF7A00"/>
              </a:gs>
              <a:gs pos="70000">
                <a:srgbClr val="FF0300"/>
              </a:gs>
              <a:gs pos="100000">
                <a:srgbClr val="4D0808"/>
              </a:gs>
            </a:gsLst>
            <a:lin ang="5400000" scaled="0"/>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zh-CN" altLang="en-US" sz="3200" i="0" u="none" strike="noStrike" kern="1200" cap="none" spc="0" normalizeH="0" baseline="0" noProof="0" dirty="0" smtClean="0">
                <a:ln>
                  <a:noFill/>
                </a:ln>
                <a:effectLst/>
                <a:uLnTx/>
                <a:uFillTx/>
                <a:latin typeface="+mn-lt"/>
                <a:ea typeface="+mn-ea"/>
                <a:cs typeface="+mn-cs"/>
              </a:rPr>
              <a:t>二、使用校园网如何省钱</a:t>
            </a:r>
            <a:endParaRPr kumimoji="0" lang="en-US" altLang="zh-CN" sz="3200" i="0" u="none" strike="noStrike" kern="1200" cap="none" spc="0" normalizeH="0" baseline="0" noProof="0" dirty="0" smtClean="0">
              <a:ln>
                <a:noFill/>
              </a:ln>
              <a:effectLst/>
              <a:uLnTx/>
              <a:uFillTx/>
              <a:latin typeface="+mn-lt"/>
              <a:ea typeface="+mn-ea"/>
              <a:cs typeface="+mn-cs"/>
            </a:endParaRPr>
          </a:p>
        </p:txBody>
      </p:sp>
      <p:cxnSp>
        <p:nvCxnSpPr>
          <p:cNvPr id="7" name="直接连接符 6"/>
          <p:cNvCxnSpPr/>
          <p:nvPr/>
        </p:nvCxnSpPr>
        <p:spPr>
          <a:xfrm>
            <a:off x="285720" y="1571612"/>
            <a:ext cx="8429684" cy="71438"/>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6900882" cy="1143000"/>
          </a:xfrm>
        </p:spPr>
        <p:txBody>
          <a:bodyPr>
            <a:normAutofit/>
          </a:bodyPr>
          <a:lstStyle/>
          <a:p>
            <a:pPr algn="l"/>
            <a:r>
              <a:rPr lang="zh-CN" altLang="en-US" sz="2800" dirty="0" smtClean="0">
                <a:latin typeface="黑体" pitchFamily="2" charset="-122"/>
                <a:ea typeface="黑体" pitchFamily="2" charset="-122"/>
              </a:rPr>
              <a:t>一、客户端常见故障与排除</a:t>
            </a:r>
            <a:endParaRPr lang="zh-CN" altLang="en-US" sz="2800" dirty="0">
              <a:latin typeface="黑体" pitchFamily="2" charset="-122"/>
              <a:ea typeface="黑体" pitchFamily="2" charset="-122"/>
            </a:endParaRPr>
          </a:p>
        </p:txBody>
      </p:sp>
      <p:sp>
        <p:nvSpPr>
          <p:cNvPr id="3" name="内容占位符 2"/>
          <p:cNvSpPr>
            <a:spLocks noGrp="1"/>
          </p:cNvSpPr>
          <p:nvPr>
            <p:ph idx="1"/>
          </p:nvPr>
        </p:nvSpPr>
        <p:spPr>
          <a:xfrm>
            <a:off x="457200" y="1385886"/>
            <a:ext cx="8229600" cy="2686056"/>
          </a:xfrm>
        </p:spPr>
        <p:txBody>
          <a:bodyPr>
            <a:normAutofit/>
          </a:bodyPr>
          <a:lstStyle/>
          <a:p>
            <a:pPr>
              <a:buClr>
                <a:srgbClr val="FF0000"/>
              </a:buClr>
              <a:buFont typeface="Wingdings" pitchFamily="2" charset="2"/>
              <a:buChar char="n"/>
            </a:pPr>
            <a:r>
              <a:rPr lang="zh-CN" altLang="en-US" sz="2400" dirty="0" smtClean="0">
                <a:latin typeface="楷体_GB2312" pitchFamily="49" charset="-122"/>
                <a:ea typeface="楷体_GB2312" pitchFamily="49" charset="-122"/>
              </a:rPr>
              <a:t>现象</a:t>
            </a:r>
            <a:r>
              <a:rPr lang="en-US" altLang="zh-CN" sz="2400" dirty="0" smtClean="0">
                <a:latin typeface="楷体_GB2312" pitchFamily="49" charset="-122"/>
                <a:ea typeface="楷体_GB2312" pitchFamily="49" charset="-122"/>
              </a:rPr>
              <a:t>01：</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客户端提示：目前系统工作环境与软件运行环境相冲突，软件不能正常运行</a:t>
            </a:r>
            <a:r>
              <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CODE=2</a:t>
            </a:r>
          </a:p>
          <a:p>
            <a:pPr>
              <a:buClr>
                <a:srgbClr val="FF0000"/>
              </a:buClr>
              <a:buFont typeface="Wingdings" pitchFamily="2" charset="2"/>
              <a:buChar char="Ø"/>
            </a:pPr>
            <a:r>
              <a:rPr lang="zh-CN" altLang="en-US" sz="2400" dirty="0" smtClean="0">
                <a:latin typeface="楷体_GB2312" pitchFamily="49" charset="-122"/>
                <a:ea typeface="楷体_GB2312" pitchFamily="49" charset="-122"/>
              </a:rPr>
              <a:t>原因：安装了多个网卡，和</a:t>
            </a:r>
            <a:r>
              <a:rPr lang="en-US" altLang="zh-CN" sz="2400" dirty="0" smtClean="0">
                <a:latin typeface="楷体_GB2312" pitchFamily="49" charset="-122"/>
                <a:ea typeface="楷体_GB2312" pitchFamily="49" charset="-122"/>
              </a:rPr>
              <a:t>SAM</a:t>
            </a:r>
            <a:r>
              <a:rPr lang="zh-CN" altLang="en-US" sz="2400" dirty="0" smtClean="0">
                <a:latin typeface="楷体_GB2312" pitchFamily="49" charset="-122"/>
                <a:ea typeface="楷体_GB2312" pitchFamily="49" charset="-122"/>
              </a:rPr>
              <a:t>要求的不符合。</a:t>
            </a:r>
            <a:endParaRPr lang="en-US" altLang="zh-CN" sz="2400" dirty="0" smtClean="0">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解决方法：卸载或禁用多余网卡，只保留一张网卡运行，（如是</a:t>
            </a:r>
            <a:r>
              <a:rPr lang="en-US" altLang="zh-CN" sz="2400" dirty="0" smtClean="0">
                <a:latin typeface="楷体_GB2312" pitchFamily="49" charset="-122"/>
                <a:ea typeface="楷体_GB2312" pitchFamily="49" charset="-122"/>
              </a:rPr>
              <a:t>WIN98</a:t>
            </a:r>
            <a:r>
              <a:rPr lang="zh-CN" altLang="en-US" sz="2400" dirty="0" smtClean="0">
                <a:latin typeface="楷体_GB2312" pitchFamily="49" charset="-122"/>
                <a:ea typeface="楷体_GB2312" pitchFamily="49" charset="-122"/>
              </a:rPr>
              <a:t>系统，禁用拨号适配器）</a:t>
            </a:r>
            <a:endParaRPr lang="zh-CN" altLang="en-US" sz="2400" dirty="0">
              <a:latin typeface="楷体_GB2312" pitchFamily="49" charset="-122"/>
              <a:ea typeface="楷体_GB2312" pitchFamily="49" charset="-122"/>
            </a:endParaRPr>
          </a:p>
        </p:txBody>
      </p:sp>
      <p:cxnSp>
        <p:nvCxnSpPr>
          <p:cNvPr id="5" name="直接连接符 4"/>
          <p:cNvCxnSpPr/>
          <p:nvPr/>
        </p:nvCxnSpPr>
        <p:spPr>
          <a:xfrm flipV="1">
            <a:off x="428596" y="1142984"/>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6" name="内容占位符 2"/>
          <p:cNvSpPr txBox="1">
            <a:spLocks/>
          </p:cNvSpPr>
          <p:nvPr/>
        </p:nvSpPr>
        <p:spPr>
          <a:xfrm>
            <a:off x="485804" y="4171968"/>
            <a:ext cx="8229600" cy="2114552"/>
          </a:xfrm>
          <a:prstGeom prst="rect">
            <a:avLst/>
          </a:prstGeom>
        </p:spPr>
        <p:txBody>
          <a:bodyPr vert="horz" lIns="91440" tIns="45720" rIns="91440" bIns="45720" rtlCol="0">
            <a:normAutofit/>
          </a:bodyPr>
          <a:lstStyle/>
          <a:p>
            <a:pPr marL="342900" lvl="0" indent="-342900">
              <a:spcBef>
                <a:spcPct val="20000"/>
              </a:spcBef>
              <a:buClr>
                <a:srgbClr val="FF0000"/>
              </a:buClr>
              <a:buFont typeface="Wingdings" pitchFamily="2" charset="2"/>
              <a:buChar char="n"/>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现象</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02：</a:t>
            </a:r>
            <a:r>
              <a:rPr kumimoji="0" lang="zh-CN" altLang="en-US" sz="2400" b="1" i="0" strike="noStrike" kern="1200" cap="none" spc="0" normalizeH="0" baseline="0" noProof="0" dirty="0" smtClean="0">
                <a:ln>
                  <a:noFill/>
                </a:ln>
                <a:solidFill>
                  <a:srgbClr val="0000FF"/>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rPr>
              <a:t>认证失败，没有任何提示</a:t>
            </a:r>
            <a:r>
              <a:rPr kumimoji="0" lang="zh-CN" altLang="en-US" sz="2400" b="1" i="0" u="none" strike="noStrike" kern="1200" cap="none" spc="0" normalizeH="0" baseline="0" noProof="0" dirty="0" smtClean="0">
                <a:ln>
                  <a:noFill/>
                </a:ln>
                <a:solidFill>
                  <a:srgbClr val="0000FF"/>
                </a:solidFill>
                <a:effectLst>
                  <a:outerShdw blurRad="38100" dist="38100" dir="2700000" algn="tl">
                    <a:srgbClr val="000000">
                      <a:alpha val="43137"/>
                    </a:srgbClr>
                  </a:outerShdw>
                </a:effectLst>
                <a:uLnTx/>
                <a:uFillTx/>
                <a:latin typeface="楷体_GB2312" pitchFamily="49" charset="-122"/>
                <a:ea typeface="楷体_GB2312" pitchFamily="49" charset="-122"/>
                <a:cs typeface="+mn-cs"/>
              </a:rPr>
              <a:t>。</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marL="342900" marR="0" lvl="0" indent="-342900" algn="l" defTabSz="914400" rtl="0" eaLnBrk="1" fontAlgn="auto" latinLnBrk="0" hangingPunct="1">
              <a:lnSpc>
                <a:spcPct val="100000"/>
              </a:lnSpc>
              <a:spcBef>
                <a:spcPct val="20000"/>
              </a:spcBef>
              <a:spcAft>
                <a:spcPts val="0"/>
              </a:spcAft>
              <a:buClr>
                <a:srgbClr val="FF0000"/>
              </a:buClr>
              <a:buSzTx/>
              <a:buFont typeface="Wingdings" pitchFamily="2" charset="2"/>
              <a:buChar char="Ø"/>
              <a:tabLst/>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原因：</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WINXP</a:t>
            </a: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系统自带的</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802.1X</a:t>
            </a: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认</a:t>
            </a:r>
            <a:endPar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endParaRPr>
          </a:p>
          <a:p>
            <a:pPr marL="342900" marR="0" lvl="0" indent="-342900" algn="l" defTabSz="914400" rtl="0" eaLnBrk="1" fontAlgn="auto" latinLnBrk="0" hangingPunct="1">
              <a:lnSpc>
                <a:spcPct val="100000"/>
              </a:lnSpc>
              <a:spcBef>
                <a:spcPct val="20000"/>
              </a:spcBef>
              <a:spcAft>
                <a:spcPts val="0"/>
              </a:spcAft>
              <a:buClr>
                <a:srgbClr val="FF0000"/>
              </a:buClr>
              <a:buSzTx/>
              <a:buFont typeface="Wingdings" pitchFamily="2" charset="2"/>
              <a:buChar char="Ø"/>
              <a:tabLst/>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解决方法：双击网络图标，把属性里面的身份认证标签下的</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“802.1X</a:t>
            </a: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身份认证</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a:t>
            </a: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cs typeface="+mn-cs"/>
              </a:rPr>
              <a:t>前的沟去掉。</a:t>
            </a:r>
            <a:endParaRPr kumimoji="0" lang="zh-CN" altLang="en-US" sz="2400" b="0" i="0" u="none" strike="noStrike" kern="1200" cap="none" spc="0" normalizeH="0" baseline="0" noProof="0" dirty="0">
              <a:ln>
                <a:noFill/>
              </a:ln>
              <a:solidFill>
                <a:schemeClr val="tx1"/>
              </a:solidFill>
              <a:effectLst/>
              <a:uLnTx/>
              <a:uFillTx/>
              <a:latin typeface="楷体_GB2312" pitchFamily="49" charset="-122"/>
              <a:ea typeface="楷体_GB2312" pitchFamily="49" charset="-122"/>
              <a:cs typeface="+mn-cs"/>
            </a:endParaRPr>
          </a:p>
        </p:txBody>
      </p:sp>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6900882" cy="1143000"/>
          </a:xfrm>
        </p:spPr>
        <p:txBody>
          <a:bodyPr>
            <a:normAutofit/>
          </a:bodyPr>
          <a:lstStyle/>
          <a:p>
            <a:pPr algn="l"/>
            <a:r>
              <a:rPr lang="zh-CN" altLang="en-US" sz="2800" dirty="0" smtClean="0">
                <a:latin typeface="黑体" pitchFamily="2" charset="-122"/>
                <a:ea typeface="黑体" pitchFamily="2" charset="-122"/>
              </a:rPr>
              <a:t>一、客户端常见故障与排除</a:t>
            </a:r>
            <a:endParaRPr lang="zh-CN" altLang="en-US" sz="2800" dirty="0">
              <a:latin typeface="黑体" pitchFamily="2" charset="-122"/>
              <a:ea typeface="黑体" pitchFamily="2" charset="-122"/>
            </a:endParaRPr>
          </a:p>
        </p:txBody>
      </p:sp>
      <p:sp>
        <p:nvSpPr>
          <p:cNvPr id="3" name="内容占位符 2"/>
          <p:cNvSpPr>
            <a:spLocks noGrp="1"/>
          </p:cNvSpPr>
          <p:nvPr>
            <p:ph idx="1"/>
          </p:nvPr>
        </p:nvSpPr>
        <p:spPr>
          <a:xfrm>
            <a:off x="457200" y="1743076"/>
            <a:ext cx="8229600" cy="2686056"/>
          </a:xfrm>
        </p:spPr>
        <p:txBody>
          <a:bodyPr>
            <a:normAutofit/>
          </a:bodyPr>
          <a:lstStyle/>
          <a:p>
            <a:pPr>
              <a:buClr>
                <a:srgbClr val="FF0000"/>
              </a:buClr>
              <a:buFont typeface="Wingdings" pitchFamily="2" charset="2"/>
              <a:buChar char="n"/>
            </a:pPr>
            <a:r>
              <a:rPr lang="zh-CN" altLang="en-US" sz="2400" dirty="0" smtClean="0">
                <a:latin typeface="楷体_GB2312" pitchFamily="49" charset="-122"/>
                <a:ea typeface="楷体_GB2312" pitchFamily="49" charset="-122"/>
              </a:rPr>
              <a:t>现象</a:t>
            </a:r>
            <a:r>
              <a:rPr lang="en-US" altLang="zh-CN" sz="2400" dirty="0" smtClean="0">
                <a:latin typeface="楷体_GB2312" pitchFamily="49" charset="-122"/>
                <a:ea typeface="楷体_GB2312" pitchFamily="49" charset="-122"/>
              </a:rPr>
              <a:t>03：</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认证失败提示：已达到最大连接数。</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原因：使用的帐号已在线，或帐号输入错误与别人重复</a:t>
            </a:r>
            <a:endParaRPr lang="en-US" altLang="zh-CN" sz="2400" dirty="0" smtClean="0">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解决方法：如自己帐号正确无吴，则持身份证告知相关网络管理员，强迫对方下线，并做好密码管理。</a:t>
            </a:r>
            <a:endParaRPr lang="zh-CN" altLang="en-US" sz="2400" dirty="0">
              <a:latin typeface="楷体_GB2312" pitchFamily="49" charset="-122"/>
              <a:ea typeface="楷体_GB2312" pitchFamily="49" charset="-122"/>
            </a:endParaRPr>
          </a:p>
        </p:txBody>
      </p:sp>
      <p:cxnSp>
        <p:nvCxnSpPr>
          <p:cNvPr id="5" name="直接连接符 4"/>
          <p:cNvCxnSpPr/>
          <p:nvPr/>
        </p:nvCxnSpPr>
        <p:spPr>
          <a:xfrm flipV="1">
            <a:off x="428596" y="1142984"/>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6" name="内容占位符 2"/>
          <p:cNvSpPr txBox="1">
            <a:spLocks/>
          </p:cNvSpPr>
          <p:nvPr/>
        </p:nvSpPr>
        <p:spPr>
          <a:xfrm>
            <a:off x="485804" y="4171968"/>
            <a:ext cx="8229600" cy="2114552"/>
          </a:xfrm>
          <a:prstGeom prst="rect">
            <a:avLst/>
          </a:prstGeom>
        </p:spPr>
        <p:txBody>
          <a:bodyPr vert="horz" lIns="91440" tIns="45720" rIns="91440" bIns="45720" rtlCol="0">
            <a:normAutofit/>
          </a:bodyPr>
          <a:lstStyle/>
          <a:p>
            <a:pPr marL="342900" lvl="0" indent="-342900">
              <a:spcBef>
                <a:spcPct val="20000"/>
              </a:spcBef>
              <a:buClr>
                <a:srgbClr val="FF0000"/>
              </a:buClr>
              <a:buFont typeface="Wingdings" pitchFamily="2" charset="2"/>
              <a:buChar char="n"/>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现象</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04：</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认证失败提示：</a:t>
            </a:r>
            <a:r>
              <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IP</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类型错误</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Ø"/>
              <a:defRPr/>
            </a:pPr>
            <a:r>
              <a:rPr lang="zh-CN" altLang="en-US" sz="2400" dirty="0" smtClean="0">
                <a:latin typeface="楷体_GB2312" pitchFamily="49" charset="-122"/>
                <a:ea typeface="楷体_GB2312" pitchFamily="49" charset="-122"/>
              </a:rPr>
              <a:t>原因：系统没有获得你的</a:t>
            </a:r>
            <a:r>
              <a:rPr lang="en-US" altLang="zh-CN" sz="2400" dirty="0" smtClean="0">
                <a:latin typeface="楷体_GB2312" pitchFamily="49" charset="-122"/>
                <a:ea typeface="楷体_GB2312" pitchFamily="49" charset="-122"/>
              </a:rPr>
              <a:t>IP</a:t>
            </a:r>
            <a:r>
              <a:rPr lang="zh-CN" altLang="en-US" sz="2400" dirty="0" smtClean="0">
                <a:latin typeface="楷体_GB2312" pitchFamily="49" charset="-122"/>
                <a:ea typeface="楷体_GB2312" pitchFamily="49" charset="-122"/>
              </a:rPr>
              <a:t>信息。</a:t>
            </a:r>
            <a:endParaRPr lang="en-US" altLang="zh-CN" sz="2400" dirty="0" smtClean="0">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Ø"/>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解决方法：</a:t>
            </a:r>
            <a:r>
              <a:rPr lang="zh-CN" altLang="en-US" sz="2400" dirty="0" smtClean="0">
                <a:latin typeface="楷体_GB2312" pitchFamily="49" charset="-122"/>
                <a:ea typeface="楷体_GB2312" pitchFamily="49" charset="-122"/>
              </a:rPr>
              <a:t>在本地联接里面正确填写</a:t>
            </a:r>
            <a:r>
              <a:rPr lang="en-US" altLang="zh-CN" sz="2400" dirty="0" smtClean="0">
                <a:latin typeface="楷体_GB2312" pitchFamily="49" charset="-122"/>
                <a:ea typeface="楷体_GB2312" pitchFamily="49" charset="-122"/>
              </a:rPr>
              <a:t>IP</a:t>
            </a:r>
            <a:r>
              <a:rPr lang="zh-CN" altLang="en-US" sz="2400" dirty="0" smtClean="0">
                <a:latin typeface="楷体_GB2312" pitchFamily="49" charset="-122"/>
                <a:ea typeface="楷体_GB2312" pitchFamily="49" charset="-122"/>
              </a:rPr>
              <a:t>地址，或将</a:t>
            </a:r>
            <a:r>
              <a:rPr lang="en-US" altLang="zh-CN" sz="2400" dirty="0" smtClean="0">
                <a:latin typeface="楷体_GB2312" pitchFamily="49" charset="-122"/>
                <a:ea typeface="楷体_GB2312" pitchFamily="49" charset="-122"/>
              </a:rPr>
              <a:t>IP</a:t>
            </a:r>
            <a:r>
              <a:rPr lang="zh-CN" altLang="en-US" sz="2400" dirty="0" smtClean="0">
                <a:latin typeface="楷体_GB2312" pitchFamily="49" charset="-122"/>
                <a:ea typeface="楷体_GB2312" pitchFamily="49" charset="-122"/>
              </a:rPr>
              <a:t>地址改为自动获取。如还不能解决，请重新安装网卡驱动。</a:t>
            </a:r>
            <a:endParaRPr kumimoji="0" lang="zh-CN" altLang="en-US" sz="2400" b="0" i="0" u="none" strike="noStrike" kern="1200" cap="none" spc="0" normalizeH="0" baseline="0" noProof="0" dirty="0">
              <a:ln>
                <a:noFill/>
              </a:ln>
              <a:solidFill>
                <a:schemeClr val="tx1"/>
              </a:solidFill>
              <a:effectLst/>
              <a:uLnTx/>
              <a:uFillTx/>
              <a:latin typeface="楷体_GB2312" pitchFamily="49" charset="-122"/>
              <a:ea typeface="楷体_GB2312" pitchFamily="49" charset="-122"/>
            </a:endParaRPr>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6900882" cy="1143000"/>
          </a:xfrm>
        </p:spPr>
        <p:txBody>
          <a:bodyPr>
            <a:normAutofit/>
          </a:bodyPr>
          <a:lstStyle/>
          <a:p>
            <a:pPr algn="l"/>
            <a:r>
              <a:rPr lang="zh-CN" altLang="en-US" sz="2800" dirty="0" smtClean="0">
                <a:latin typeface="黑体" pitchFamily="2" charset="-122"/>
                <a:ea typeface="黑体" pitchFamily="2" charset="-122"/>
              </a:rPr>
              <a:t>一、客户端常见故障与排除</a:t>
            </a:r>
            <a:endParaRPr lang="zh-CN" altLang="en-US" sz="2800" dirty="0">
              <a:latin typeface="黑体" pitchFamily="2" charset="-122"/>
              <a:ea typeface="黑体" pitchFamily="2" charset="-122"/>
            </a:endParaRPr>
          </a:p>
        </p:txBody>
      </p:sp>
      <p:sp>
        <p:nvSpPr>
          <p:cNvPr id="3" name="内容占位符 2"/>
          <p:cNvSpPr>
            <a:spLocks noGrp="1"/>
          </p:cNvSpPr>
          <p:nvPr>
            <p:ph idx="1"/>
          </p:nvPr>
        </p:nvSpPr>
        <p:spPr>
          <a:xfrm>
            <a:off x="457200" y="1385886"/>
            <a:ext cx="8229600" cy="2686056"/>
          </a:xfrm>
        </p:spPr>
        <p:txBody>
          <a:bodyPr>
            <a:normAutofit/>
          </a:bodyPr>
          <a:lstStyle/>
          <a:p>
            <a:pPr>
              <a:buClr>
                <a:srgbClr val="FF0000"/>
              </a:buClr>
              <a:buFont typeface="Wingdings" pitchFamily="2" charset="2"/>
              <a:buChar char="n"/>
            </a:pPr>
            <a:r>
              <a:rPr lang="zh-CN" altLang="en-US" sz="2400" dirty="0" smtClean="0">
                <a:latin typeface="楷体_GB2312" pitchFamily="49" charset="-122"/>
                <a:ea typeface="楷体_GB2312" pitchFamily="49" charset="-122"/>
              </a:rPr>
              <a:t>现象</a:t>
            </a:r>
            <a:r>
              <a:rPr lang="en-US" altLang="zh-CN" sz="2400" dirty="0" smtClean="0">
                <a:latin typeface="楷体_GB2312" pitchFamily="49" charset="-122"/>
                <a:ea typeface="楷体_GB2312" pitchFamily="49" charset="-122"/>
              </a:rPr>
              <a:t>05：</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认证失败提示：</a:t>
            </a:r>
            <a:r>
              <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XXXX</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绑定错误</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原因：非正常使用帐号；目前使用的网卡相关设置和网管中心用户信息数据库里的相关绑定记录不一致。</a:t>
            </a:r>
            <a:endParaRPr lang="en-US" altLang="zh-CN" sz="2400" dirty="0" smtClean="0">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解决方法：正确使用一个帐号不要随意更改设置，该帐号没有在网络中心注册，带有效证件到一卡通中心修改。</a:t>
            </a:r>
            <a:endParaRPr lang="zh-CN" altLang="en-US" sz="2400" dirty="0">
              <a:latin typeface="楷体_GB2312" pitchFamily="49" charset="-122"/>
              <a:ea typeface="楷体_GB2312" pitchFamily="49" charset="-122"/>
            </a:endParaRPr>
          </a:p>
        </p:txBody>
      </p:sp>
      <p:cxnSp>
        <p:nvCxnSpPr>
          <p:cNvPr id="5" name="直接连接符 4"/>
          <p:cNvCxnSpPr/>
          <p:nvPr/>
        </p:nvCxnSpPr>
        <p:spPr>
          <a:xfrm flipV="1">
            <a:off x="428596" y="1142984"/>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6" name="内容占位符 2"/>
          <p:cNvSpPr txBox="1">
            <a:spLocks/>
          </p:cNvSpPr>
          <p:nvPr/>
        </p:nvSpPr>
        <p:spPr>
          <a:xfrm>
            <a:off x="485804" y="4171968"/>
            <a:ext cx="8229600" cy="2114552"/>
          </a:xfrm>
          <a:prstGeom prst="rect">
            <a:avLst/>
          </a:prstGeom>
        </p:spPr>
        <p:txBody>
          <a:bodyPr vert="horz" lIns="91440" tIns="45720" rIns="91440" bIns="45720" rtlCol="0">
            <a:normAutofit/>
          </a:bodyPr>
          <a:lstStyle/>
          <a:p>
            <a:pPr marL="342900" lvl="0" indent="-342900">
              <a:spcBef>
                <a:spcPct val="20000"/>
              </a:spcBef>
              <a:buClr>
                <a:srgbClr val="FF0000"/>
              </a:buClr>
              <a:buFont typeface="Wingdings" pitchFamily="2" charset="2"/>
              <a:buChar char="n"/>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现象</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06：</a:t>
            </a:r>
            <a:r>
              <a:rPr lang="zh-CN" altLang="en-US" sz="2400" b="1" dirty="0" smtClean="0">
                <a:solidFill>
                  <a:srgbClr val="0000FF"/>
                </a:solidFill>
                <a:latin typeface="楷体_GB2312" pitchFamily="49" charset="-122"/>
                <a:ea typeface="楷体_GB2312" pitchFamily="49" charset="-122"/>
              </a:rPr>
              <a:t>认证失败提示：网卡未联接上</a:t>
            </a:r>
            <a:endParaRPr lang="en-US" altLang="zh-CN" sz="2400" b="1" dirty="0" smtClean="0">
              <a:solidFill>
                <a:srgbClr val="0000FF"/>
              </a:solidFill>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Ø"/>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原因：</a:t>
            </a:r>
            <a:r>
              <a:rPr lang="zh-CN" altLang="en-US" sz="2400" dirty="0" smtClean="0">
                <a:latin typeface="楷体_GB2312" pitchFamily="49" charset="-122"/>
                <a:ea typeface="楷体_GB2312" pitchFamily="49" charset="-122"/>
              </a:rPr>
              <a:t>网线联接不正确，网线质量差，寝室小交机质量差，交换机柜停电等。</a:t>
            </a:r>
            <a:endParaRPr lang="en-US" altLang="zh-CN" sz="2400" dirty="0" smtClean="0">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Ø"/>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解决方法：</a:t>
            </a:r>
            <a:r>
              <a:rPr lang="zh-CN" altLang="en-US" sz="2400" dirty="0" smtClean="0">
                <a:latin typeface="楷体_GB2312" pitchFamily="49" charset="-122"/>
                <a:ea typeface="楷体_GB2312" pitchFamily="49" charset="-122"/>
              </a:rPr>
              <a:t>检查网线是否正常，寝室小交换机是否正常，确认值班楼道交换机是否停电。</a:t>
            </a:r>
            <a:endParaRPr kumimoji="0" lang="zh-CN" altLang="en-US" sz="2400" b="0" i="0" u="none" strike="noStrike" kern="1200" cap="none" spc="0" normalizeH="0" baseline="0" noProof="0" dirty="0">
              <a:ln>
                <a:noFill/>
              </a:ln>
              <a:solidFill>
                <a:schemeClr val="tx1"/>
              </a:solidFill>
              <a:effectLst/>
              <a:uLnTx/>
              <a:uFillTx/>
              <a:latin typeface="楷体_GB2312" pitchFamily="49" charset="-122"/>
              <a:ea typeface="楷体_GB2312" pitchFamily="49" charset="-122"/>
            </a:endParaRPr>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6900882" cy="1143000"/>
          </a:xfrm>
        </p:spPr>
        <p:txBody>
          <a:bodyPr>
            <a:normAutofit/>
          </a:bodyPr>
          <a:lstStyle/>
          <a:p>
            <a:pPr algn="l"/>
            <a:r>
              <a:rPr lang="zh-CN" altLang="en-US" sz="2800" dirty="0" smtClean="0">
                <a:latin typeface="黑体" pitchFamily="2" charset="-122"/>
                <a:ea typeface="黑体" pitchFamily="2" charset="-122"/>
              </a:rPr>
              <a:t>一、客户端常见故障与排除</a:t>
            </a:r>
            <a:endParaRPr lang="zh-CN" altLang="en-US" sz="2800" dirty="0">
              <a:latin typeface="黑体" pitchFamily="2" charset="-122"/>
              <a:ea typeface="黑体" pitchFamily="2" charset="-122"/>
            </a:endParaRPr>
          </a:p>
        </p:txBody>
      </p:sp>
      <p:sp>
        <p:nvSpPr>
          <p:cNvPr id="3" name="内容占位符 2"/>
          <p:cNvSpPr>
            <a:spLocks noGrp="1"/>
          </p:cNvSpPr>
          <p:nvPr>
            <p:ph idx="1"/>
          </p:nvPr>
        </p:nvSpPr>
        <p:spPr>
          <a:xfrm>
            <a:off x="457200" y="1285860"/>
            <a:ext cx="8229600" cy="3186122"/>
          </a:xfrm>
        </p:spPr>
        <p:txBody>
          <a:bodyPr>
            <a:noAutofit/>
          </a:bodyPr>
          <a:lstStyle/>
          <a:p>
            <a:pPr>
              <a:buClr>
                <a:srgbClr val="FF0000"/>
              </a:buClr>
              <a:buFont typeface="Wingdings" pitchFamily="2" charset="2"/>
              <a:buChar char="n"/>
            </a:pPr>
            <a:r>
              <a:rPr lang="zh-CN" altLang="en-US" sz="2400" dirty="0" smtClean="0">
                <a:latin typeface="楷体_GB2312" pitchFamily="49" charset="-122"/>
                <a:ea typeface="楷体_GB2312" pitchFamily="49" charset="-122"/>
              </a:rPr>
              <a:t>现象</a:t>
            </a:r>
            <a:r>
              <a:rPr lang="en-US" altLang="zh-CN" sz="2400" dirty="0" smtClean="0">
                <a:latin typeface="楷体_GB2312" pitchFamily="49" charset="-122"/>
                <a:ea typeface="楷体_GB2312" pitchFamily="49" charset="-122"/>
              </a:rPr>
              <a:t>07：</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无法认证，认证客户端停顿在：寻找认证服务器</a:t>
            </a:r>
            <a:r>
              <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a:t>
            </a:r>
          </a:p>
          <a:p>
            <a:pPr>
              <a:buClr>
                <a:srgbClr val="FF0000"/>
              </a:buClr>
              <a:buFont typeface="Wingdings" pitchFamily="2" charset="2"/>
              <a:buChar char="Ø"/>
            </a:pPr>
            <a:r>
              <a:rPr lang="zh-CN" altLang="en-US" sz="2400" dirty="0" smtClean="0">
                <a:latin typeface="楷体_GB2312" pitchFamily="49" charset="-122"/>
                <a:ea typeface="楷体_GB2312" pitchFamily="49" charset="-122"/>
              </a:rPr>
              <a:t>原因：网线质量差，或者网卡有问题，或者没有选择</a:t>
            </a:r>
            <a:r>
              <a:rPr lang="en-US" altLang="zh-CN" sz="2400" dirty="0" smtClean="0">
                <a:latin typeface="楷体_GB2312" pitchFamily="49" charset="-122"/>
                <a:ea typeface="楷体_GB2312" pitchFamily="49" charset="-122"/>
              </a:rPr>
              <a:t>“</a:t>
            </a:r>
            <a:r>
              <a:rPr lang="zh-CN" altLang="en-US" sz="2400" dirty="0" smtClean="0">
                <a:latin typeface="楷体_GB2312" pitchFamily="49" charset="-122"/>
                <a:ea typeface="楷体_GB2312" pitchFamily="49" charset="-122"/>
              </a:rPr>
              <a:t>使用私有主播地址认证。</a:t>
            </a:r>
            <a:endParaRPr lang="en-US" altLang="zh-CN" sz="2400" dirty="0" smtClean="0">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解决方法：检查网线是否正常，将速率改成</a:t>
            </a:r>
            <a:r>
              <a:rPr lang="en-US" altLang="zh-CN" sz="2400" dirty="0" smtClean="0">
                <a:latin typeface="楷体_GB2312" pitchFamily="49" charset="-122"/>
                <a:ea typeface="楷体_GB2312" pitchFamily="49" charset="-122"/>
              </a:rPr>
              <a:t>10M，</a:t>
            </a:r>
            <a:r>
              <a:rPr lang="zh-CN" altLang="en-US" sz="2400" dirty="0" smtClean="0">
                <a:latin typeface="楷体_GB2312" pitchFamily="49" charset="-122"/>
                <a:ea typeface="楷体_GB2312" pitchFamily="49" charset="-122"/>
              </a:rPr>
              <a:t>在实际运行中存在某些线路无法进行</a:t>
            </a:r>
            <a:r>
              <a:rPr lang="en-US" altLang="zh-CN" sz="2400" dirty="0" smtClean="0">
                <a:latin typeface="楷体_GB2312" pitchFamily="49" charset="-122"/>
                <a:ea typeface="楷体_GB2312" pitchFamily="49" charset="-122"/>
              </a:rPr>
              <a:t>100M</a:t>
            </a:r>
            <a:r>
              <a:rPr lang="zh-CN" altLang="en-US" sz="2400" dirty="0" smtClean="0">
                <a:latin typeface="楷体_GB2312" pitchFamily="49" charset="-122"/>
                <a:ea typeface="楷体_GB2312" pitchFamily="49" charset="-122"/>
              </a:rPr>
              <a:t>数据交换；重装网卡驱动程序；如果问题依旧存在，更换网卡。</a:t>
            </a:r>
            <a:endParaRPr lang="zh-CN" altLang="en-US" sz="2400" dirty="0">
              <a:latin typeface="楷体_GB2312" pitchFamily="49" charset="-122"/>
              <a:ea typeface="楷体_GB2312" pitchFamily="49" charset="-122"/>
            </a:endParaRPr>
          </a:p>
        </p:txBody>
      </p:sp>
      <p:cxnSp>
        <p:nvCxnSpPr>
          <p:cNvPr id="5" name="直接连接符 4"/>
          <p:cNvCxnSpPr/>
          <p:nvPr/>
        </p:nvCxnSpPr>
        <p:spPr>
          <a:xfrm flipV="1">
            <a:off x="428596" y="1142984"/>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6" name="内容占位符 2"/>
          <p:cNvSpPr txBox="1">
            <a:spLocks/>
          </p:cNvSpPr>
          <p:nvPr/>
        </p:nvSpPr>
        <p:spPr>
          <a:xfrm>
            <a:off x="485804" y="4071942"/>
            <a:ext cx="8229600" cy="2114552"/>
          </a:xfrm>
          <a:prstGeom prst="rect">
            <a:avLst/>
          </a:prstGeom>
        </p:spPr>
        <p:txBody>
          <a:bodyPr vert="horz" lIns="91440" tIns="45720" rIns="91440" bIns="45720" rtlCol="0">
            <a:noAutofit/>
          </a:bodyPr>
          <a:lstStyle/>
          <a:p>
            <a:pPr marL="342900" lvl="0" indent="-342900">
              <a:spcBef>
                <a:spcPct val="20000"/>
              </a:spcBef>
              <a:buClr>
                <a:srgbClr val="FF0000"/>
              </a:buClr>
              <a:buFont typeface="Wingdings" pitchFamily="2" charset="2"/>
              <a:buChar char="n"/>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现象</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08：</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无法认证，认证客户端停顿在：连接认证服务器</a:t>
            </a:r>
            <a:r>
              <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a:t>
            </a:r>
          </a:p>
          <a:p>
            <a:pPr marL="342900" lvl="0" indent="-342900">
              <a:spcBef>
                <a:spcPct val="20000"/>
              </a:spcBef>
              <a:buClr>
                <a:srgbClr val="FF0000"/>
              </a:buClr>
              <a:buFont typeface="Wingdings" pitchFamily="2" charset="2"/>
              <a:buChar char="Ø"/>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原因：</a:t>
            </a:r>
            <a:r>
              <a:rPr lang="zh-CN" altLang="en-US" sz="2400" dirty="0" smtClean="0">
                <a:latin typeface="楷体_GB2312" pitchFamily="49" charset="-122"/>
                <a:ea typeface="楷体_GB2312" pitchFamily="49" charset="-122"/>
              </a:rPr>
              <a:t>提供服务的接入交换机到网管中心的服务器通信不正常，可能是某台交换机或者是网络中心机房部分故障；</a:t>
            </a:r>
            <a:r>
              <a:rPr lang="en-US" altLang="zh-CN" sz="2400" dirty="0" smtClean="0">
                <a:latin typeface="楷体_GB2312" pitchFamily="49" charset="-122"/>
                <a:ea typeface="楷体_GB2312" pitchFamily="49" charset="-122"/>
              </a:rPr>
              <a:t>PC</a:t>
            </a:r>
            <a:r>
              <a:rPr lang="zh-CN" altLang="en-US" sz="2400" dirty="0" smtClean="0">
                <a:latin typeface="楷体_GB2312" pitchFamily="49" charset="-122"/>
                <a:ea typeface="楷体_GB2312" pitchFamily="49" charset="-122"/>
              </a:rPr>
              <a:t>机中毒；交换机断电。</a:t>
            </a:r>
            <a:endParaRPr lang="en-US" altLang="zh-CN" sz="2400" dirty="0" smtClean="0">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Ø"/>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解决方法：</a:t>
            </a:r>
            <a:r>
              <a:rPr lang="zh-CN" altLang="en-US" sz="2400" dirty="0" smtClean="0">
                <a:latin typeface="楷体_GB2312" pitchFamily="49" charset="-122"/>
                <a:ea typeface="楷体_GB2312" pitchFamily="49" charset="-122"/>
              </a:rPr>
              <a:t>将此现象通知网管中心，并耐心等待，请检查开机加载项，并查杀病毒；检查交换机（路由器）设备。</a:t>
            </a:r>
            <a:endParaRPr kumimoji="0" lang="zh-CN" altLang="en-US" sz="2400" b="0" i="0" u="none" strike="noStrike" kern="1200" cap="none" spc="0" normalizeH="0" baseline="0" noProof="0" dirty="0">
              <a:ln>
                <a:noFill/>
              </a:ln>
              <a:solidFill>
                <a:schemeClr val="tx1"/>
              </a:solidFill>
              <a:effectLst/>
              <a:uLnTx/>
              <a:uFillTx/>
              <a:latin typeface="楷体_GB2312" pitchFamily="49" charset="-122"/>
              <a:ea typeface="楷体_GB2312" pitchFamily="49" charset="-122"/>
            </a:endParaRPr>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6900882" cy="1143000"/>
          </a:xfrm>
        </p:spPr>
        <p:txBody>
          <a:bodyPr>
            <a:normAutofit/>
          </a:bodyPr>
          <a:lstStyle/>
          <a:p>
            <a:pPr algn="l"/>
            <a:r>
              <a:rPr lang="zh-CN" altLang="en-US" sz="2800" dirty="0" smtClean="0">
                <a:latin typeface="黑体" pitchFamily="2" charset="-122"/>
                <a:ea typeface="黑体" pitchFamily="2" charset="-122"/>
              </a:rPr>
              <a:t>一、客户端常见故障与排除</a:t>
            </a:r>
            <a:endParaRPr lang="zh-CN" altLang="en-US" sz="2800" dirty="0">
              <a:latin typeface="黑体" pitchFamily="2" charset="-122"/>
              <a:ea typeface="黑体" pitchFamily="2" charset="-122"/>
            </a:endParaRPr>
          </a:p>
        </p:txBody>
      </p:sp>
      <p:sp>
        <p:nvSpPr>
          <p:cNvPr id="3" name="内容占位符 2"/>
          <p:cNvSpPr>
            <a:spLocks noGrp="1"/>
          </p:cNvSpPr>
          <p:nvPr>
            <p:ph idx="1"/>
          </p:nvPr>
        </p:nvSpPr>
        <p:spPr>
          <a:xfrm>
            <a:off x="457200" y="1385886"/>
            <a:ext cx="8229600" cy="3186122"/>
          </a:xfrm>
        </p:spPr>
        <p:txBody>
          <a:bodyPr>
            <a:noAutofit/>
          </a:bodyPr>
          <a:lstStyle/>
          <a:p>
            <a:pPr>
              <a:buClr>
                <a:srgbClr val="FF0000"/>
              </a:buClr>
              <a:buFont typeface="Wingdings" pitchFamily="2" charset="2"/>
              <a:buChar char="n"/>
            </a:pPr>
            <a:r>
              <a:rPr lang="zh-CN" altLang="en-US" sz="2400" dirty="0" smtClean="0">
                <a:latin typeface="楷体_GB2312" pitchFamily="49" charset="-122"/>
                <a:ea typeface="楷体_GB2312" pitchFamily="49" charset="-122"/>
              </a:rPr>
              <a:t>现象</a:t>
            </a:r>
            <a:r>
              <a:rPr lang="en-US" altLang="zh-CN" sz="2400" dirty="0" smtClean="0">
                <a:latin typeface="楷体_GB2312" pitchFamily="49" charset="-122"/>
                <a:ea typeface="楷体_GB2312" pitchFamily="49" charset="-122"/>
              </a:rPr>
              <a:t>09：</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认证成功，但无法上网。</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原因：网关和</a:t>
            </a:r>
            <a:r>
              <a:rPr lang="en-US" altLang="zh-CN" sz="2400" dirty="0" smtClean="0">
                <a:latin typeface="楷体_GB2312" pitchFamily="49" charset="-122"/>
                <a:ea typeface="楷体_GB2312" pitchFamily="49" charset="-122"/>
              </a:rPr>
              <a:t>DNS</a:t>
            </a:r>
            <a:r>
              <a:rPr lang="zh-CN" altLang="en-US" sz="2400" dirty="0" smtClean="0">
                <a:latin typeface="楷体_GB2312" pitchFamily="49" charset="-122"/>
                <a:ea typeface="楷体_GB2312" pitchFamily="49" charset="-122"/>
              </a:rPr>
              <a:t>没有设置正确；网络中心故障；区域性故障。</a:t>
            </a:r>
            <a:endParaRPr lang="en-US" altLang="zh-CN" sz="2400" dirty="0" smtClean="0">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解决方法：正确设置</a:t>
            </a:r>
            <a:r>
              <a:rPr lang="en-US" altLang="zh-CN" sz="2400" dirty="0" smtClean="0">
                <a:latin typeface="楷体_GB2312" pitchFamily="49" charset="-122"/>
                <a:ea typeface="楷体_GB2312" pitchFamily="49" charset="-122"/>
              </a:rPr>
              <a:t>IP（</a:t>
            </a:r>
            <a:r>
              <a:rPr lang="zh-CN" altLang="en-US" sz="2400" dirty="0" smtClean="0">
                <a:latin typeface="楷体_GB2312" pitchFamily="49" charset="-122"/>
                <a:ea typeface="楷体_GB2312" pitchFamily="49" charset="-122"/>
              </a:rPr>
              <a:t>网管中心提供的</a:t>
            </a:r>
            <a:r>
              <a:rPr lang="en-US" altLang="zh-CN" sz="2400" dirty="0" smtClean="0">
                <a:latin typeface="楷体_GB2312" pitchFamily="49" charset="-122"/>
                <a:ea typeface="楷体_GB2312" pitchFamily="49" charset="-122"/>
              </a:rPr>
              <a:t>IP</a:t>
            </a:r>
            <a:r>
              <a:rPr lang="zh-CN" altLang="en-US" sz="2400" dirty="0" smtClean="0">
                <a:latin typeface="楷体_GB2312" pitchFamily="49" charset="-122"/>
                <a:ea typeface="楷体_GB2312" pitchFamily="49" charset="-122"/>
              </a:rPr>
              <a:t>地</a:t>
            </a:r>
            <a:r>
              <a:rPr lang="en-US" altLang="zh-CN" sz="2400" dirty="0" smtClean="0">
                <a:latin typeface="楷体_GB2312" pitchFamily="49" charset="-122"/>
                <a:ea typeface="楷体_GB2312" pitchFamily="49" charset="-122"/>
              </a:rPr>
              <a:t>）</a:t>
            </a:r>
            <a:r>
              <a:rPr lang="zh-CN" altLang="en-US" sz="2400" dirty="0" smtClean="0">
                <a:latin typeface="楷体_GB2312" pitchFamily="49" charset="-122"/>
                <a:ea typeface="楷体_GB2312" pitchFamily="49" charset="-122"/>
              </a:rPr>
              <a:t>和</a:t>
            </a:r>
            <a:r>
              <a:rPr lang="en-US" altLang="zh-CN" sz="2400" dirty="0" smtClean="0">
                <a:latin typeface="楷体_GB2312" pitchFamily="49" charset="-122"/>
                <a:ea typeface="楷体_GB2312" pitchFamily="49" charset="-122"/>
              </a:rPr>
              <a:t>DNS（</a:t>
            </a:r>
            <a:r>
              <a:rPr lang="zh-CN" altLang="en-US" sz="2400" dirty="0" smtClean="0">
                <a:latin typeface="楷体_GB2312" pitchFamily="49" charset="-122"/>
                <a:ea typeface="楷体_GB2312" pitchFamily="49" charset="-122"/>
              </a:rPr>
              <a:t>二个以内</a:t>
            </a:r>
            <a:r>
              <a:rPr lang="en-US" altLang="zh-CN" sz="2400" dirty="0" smtClean="0">
                <a:latin typeface="楷体_GB2312" pitchFamily="49" charset="-122"/>
                <a:ea typeface="楷体_GB2312" pitchFamily="49" charset="-122"/>
              </a:rPr>
              <a:t>）。</a:t>
            </a:r>
            <a:r>
              <a:rPr lang="zh-CN" altLang="en-US" sz="2400" dirty="0" smtClean="0">
                <a:latin typeface="楷体_GB2312" pitchFamily="49" charset="-122"/>
                <a:ea typeface="楷体_GB2312" pitchFamily="49" charset="-122"/>
              </a:rPr>
              <a:t>如果还是不能上网，将网卡驱动重装；将相关情况汇报给网管人员。</a:t>
            </a:r>
            <a:endParaRPr lang="zh-CN" altLang="en-US" sz="2400" dirty="0">
              <a:latin typeface="楷体_GB2312" pitchFamily="49" charset="-122"/>
              <a:ea typeface="楷体_GB2312" pitchFamily="49" charset="-122"/>
            </a:endParaRPr>
          </a:p>
        </p:txBody>
      </p:sp>
      <p:cxnSp>
        <p:nvCxnSpPr>
          <p:cNvPr id="5" name="直接连接符 4"/>
          <p:cNvCxnSpPr/>
          <p:nvPr/>
        </p:nvCxnSpPr>
        <p:spPr>
          <a:xfrm flipV="1">
            <a:off x="428596" y="1142984"/>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6" name="内容占位符 2"/>
          <p:cNvSpPr txBox="1">
            <a:spLocks/>
          </p:cNvSpPr>
          <p:nvPr/>
        </p:nvSpPr>
        <p:spPr>
          <a:xfrm>
            <a:off x="485804" y="4286256"/>
            <a:ext cx="8229600" cy="2114552"/>
          </a:xfrm>
          <a:prstGeom prst="rect">
            <a:avLst/>
          </a:prstGeom>
        </p:spPr>
        <p:txBody>
          <a:bodyPr vert="horz" lIns="91440" tIns="45720" rIns="91440" bIns="45720" rtlCol="0">
            <a:normAutofit/>
          </a:bodyPr>
          <a:lstStyle/>
          <a:p>
            <a:pPr marL="342900" lvl="0" indent="-342900">
              <a:spcBef>
                <a:spcPct val="20000"/>
              </a:spcBef>
              <a:buClr>
                <a:srgbClr val="FF0000"/>
              </a:buClr>
              <a:buFont typeface="Wingdings" pitchFamily="2" charset="2"/>
              <a:buChar char="n"/>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现象</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10：</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认证成功，可以上</a:t>
            </a:r>
            <a:r>
              <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QQ，</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但是无法打开网页。</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Ø"/>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原因：</a:t>
            </a:r>
            <a:r>
              <a:rPr lang="en-US" altLang="zh-CN" sz="2400" dirty="0" smtClean="0">
                <a:latin typeface="楷体_GB2312" pitchFamily="49" charset="-122"/>
                <a:ea typeface="楷体_GB2312" pitchFamily="49" charset="-122"/>
              </a:rPr>
              <a:t> DNS</a:t>
            </a:r>
            <a:r>
              <a:rPr lang="zh-CN" altLang="en-US" sz="2400" dirty="0" smtClean="0">
                <a:latin typeface="楷体_GB2312" pitchFamily="49" charset="-122"/>
                <a:ea typeface="楷体_GB2312" pitchFamily="49" charset="-122"/>
              </a:rPr>
              <a:t>没有设置正确。</a:t>
            </a:r>
            <a:endParaRPr lang="en-US" altLang="zh-CN" sz="2400" dirty="0" smtClean="0">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Ø"/>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解决方法：</a:t>
            </a:r>
            <a:r>
              <a:rPr lang="zh-CN" altLang="en-US" sz="2400" dirty="0" smtClean="0">
                <a:latin typeface="楷体_GB2312" pitchFamily="49" charset="-122"/>
                <a:ea typeface="楷体_GB2312" pitchFamily="49" charset="-122"/>
              </a:rPr>
              <a:t>正确设置</a:t>
            </a:r>
            <a:r>
              <a:rPr lang="en-US" altLang="zh-CN" sz="2400" dirty="0" smtClean="0">
                <a:latin typeface="楷体_GB2312" pitchFamily="49" charset="-122"/>
                <a:ea typeface="楷体_GB2312" pitchFamily="49" charset="-122"/>
              </a:rPr>
              <a:t>DNS</a:t>
            </a:r>
            <a:r>
              <a:rPr lang="zh-CN" altLang="en-US" sz="2400" dirty="0" smtClean="0">
                <a:latin typeface="楷体_GB2312" pitchFamily="49" charset="-122"/>
                <a:ea typeface="楷体_GB2312" pitchFamily="49" charset="-122"/>
              </a:rPr>
              <a:t>。如果还是不能上网，将网卡驱动重装；确认自身系统</a:t>
            </a:r>
            <a:r>
              <a:rPr lang="en-US" altLang="zh-CN" sz="2400" dirty="0" smtClean="0">
                <a:latin typeface="楷体_GB2312" pitchFamily="49" charset="-122"/>
                <a:ea typeface="楷体_GB2312" pitchFamily="49" charset="-122"/>
              </a:rPr>
              <a:t>IE</a:t>
            </a:r>
            <a:r>
              <a:rPr lang="zh-CN" altLang="en-US" sz="2400" dirty="0" smtClean="0">
                <a:latin typeface="楷体_GB2312" pitchFamily="49" charset="-122"/>
                <a:ea typeface="楷体_GB2312" pitchFamily="49" charset="-122"/>
              </a:rPr>
              <a:t>浏览器是否正常。</a:t>
            </a:r>
            <a:endParaRPr kumimoji="0" lang="zh-CN" altLang="en-US" sz="2400" b="0" i="0" u="none" strike="noStrike" kern="1200" cap="none" spc="0" normalizeH="0" baseline="0" noProof="0" dirty="0">
              <a:ln>
                <a:noFill/>
              </a:ln>
              <a:solidFill>
                <a:schemeClr val="tx1"/>
              </a:solidFill>
              <a:effectLst/>
              <a:uLnTx/>
              <a:uFillTx/>
              <a:latin typeface="楷体_GB2312" pitchFamily="49" charset="-122"/>
              <a:ea typeface="楷体_GB2312" pitchFamily="49" charset="-122"/>
            </a:endParaRP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6900882" cy="1143000"/>
          </a:xfrm>
        </p:spPr>
        <p:txBody>
          <a:bodyPr>
            <a:normAutofit/>
          </a:bodyPr>
          <a:lstStyle/>
          <a:p>
            <a:pPr algn="l"/>
            <a:r>
              <a:rPr lang="zh-CN" altLang="en-US" sz="2800" dirty="0" smtClean="0">
                <a:latin typeface="黑体" pitchFamily="2" charset="-122"/>
                <a:ea typeface="黑体" pitchFamily="2" charset="-122"/>
              </a:rPr>
              <a:t>一、客户端常见故障与排除</a:t>
            </a:r>
            <a:endParaRPr lang="zh-CN" altLang="en-US" sz="2800" dirty="0">
              <a:latin typeface="黑体" pitchFamily="2" charset="-122"/>
              <a:ea typeface="黑体" pitchFamily="2" charset="-122"/>
            </a:endParaRPr>
          </a:p>
        </p:txBody>
      </p:sp>
      <p:sp>
        <p:nvSpPr>
          <p:cNvPr id="3" name="内容占位符 2"/>
          <p:cNvSpPr>
            <a:spLocks noGrp="1"/>
          </p:cNvSpPr>
          <p:nvPr>
            <p:ph idx="1"/>
          </p:nvPr>
        </p:nvSpPr>
        <p:spPr>
          <a:xfrm>
            <a:off x="457200" y="1385886"/>
            <a:ext cx="8229600" cy="3186122"/>
          </a:xfrm>
        </p:spPr>
        <p:txBody>
          <a:bodyPr>
            <a:noAutofit/>
          </a:bodyPr>
          <a:lstStyle/>
          <a:p>
            <a:pPr>
              <a:buClr>
                <a:srgbClr val="FF0000"/>
              </a:buClr>
              <a:buFont typeface="Wingdings" pitchFamily="2" charset="2"/>
              <a:buChar char="n"/>
            </a:pPr>
            <a:r>
              <a:rPr lang="zh-CN" altLang="en-US" sz="2400" dirty="0" smtClean="0">
                <a:latin typeface="楷体_GB2312" pitchFamily="49" charset="-122"/>
                <a:ea typeface="楷体_GB2312" pitchFamily="49" charset="-122"/>
              </a:rPr>
              <a:t>现象</a:t>
            </a:r>
            <a:r>
              <a:rPr lang="en-US" altLang="zh-CN" sz="2400" dirty="0" smtClean="0">
                <a:latin typeface="楷体_GB2312" pitchFamily="49" charset="-122"/>
                <a:ea typeface="楷体_GB2312" pitchFamily="49" charset="-122"/>
              </a:rPr>
              <a:t>11：</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提示客户端版本过低。</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原因：你使用了低版本的客户端。</a:t>
            </a:r>
            <a:endParaRPr lang="en-US" altLang="zh-CN" sz="2400" dirty="0" smtClean="0">
              <a:latin typeface="楷体_GB2312" pitchFamily="49" charset="-122"/>
              <a:ea typeface="楷体_GB2312" pitchFamily="49" charset="-122"/>
            </a:endParaRPr>
          </a:p>
          <a:p>
            <a:pPr>
              <a:buClr>
                <a:srgbClr val="FF0000"/>
              </a:buClr>
              <a:buFont typeface="Wingdings" pitchFamily="2" charset="2"/>
              <a:buChar char="Ø"/>
            </a:pPr>
            <a:r>
              <a:rPr lang="zh-CN" altLang="en-US" sz="2400" dirty="0" smtClean="0">
                <a:latin typeface="楷体_GB2312" pitchFamily="49" charset="-122"/>
                <a:ea typeface="楷体_GB2312" pitchFamily="49" charset="-122"/>
              </a:rPr>
              <a:t>解决方法：请联系网络管理工作人员升级最新版本的客户端。</a:t>
            </a:r>
            <a:endParaRPr lang="zh-CN" altLang="en-US" sz="2400" dirty="0">
              <a:latin typeface="楷体_GB2312" pitchFamily="49" charset="-122"/>
              <a:ea typeface="楷体_GB2312" pitchFamily="49" charset="-122"/>
            </a:endParaRPr>
          </a:p>
        </p:txBody>
      </p:sp>
      <p:cxnSp>
        <p:nvCxnSpPr>
          <p:cNvPr id="5" name="直接连接符 4"/>
          <p:cNvCxnSpPr/>
          <p:nvPr/>
        </p:nvCxnSpPr>
        <p:spPr>
          <a:xfrm flipV="1">
            <a:off x="428596" y="1142984"/>
            <a:ext cx="8429684" cy="71438"/>
          </a:xfrm>
          <a:prstGeom prst="line">
            <a:avLst/>
          </a:prstGeom>
          <a:ln w="28575">
            <a:solidFill>
              <a:srgbClr val="FF0000"/>
            </a:solidFill>
            <a:prstDash val="sysDash"/>
          </a:ln>
          <a:effectLst>
            <a:glow rad="63500">
              <a:schemeClr val="accent1">
                <a:satMod val="175000"/>
                <a:alpha val="40000"/>
              </a:schemeClr>
            </a:glow>
          </a:effectLst>
        </p:spPr>
        <p:style>
          <a:lnRef idx="1">
            <a:schemeClr val="dk1"/>
          </a:lnRef>
          <a:fillRef idx="0">
            <a:schemeClr val="dk1"/>
          </a:fillRef>
          <a:effectRef idx="0">
            <a:schemeClr val="dk1"/>
          </a:effectRef>
          <a:fontRef idx="minor">
            <a:schemeClr val="tx1"/>
          </a:fontRef>
        </p:style>
      </p:cxnSp>
      <p:sp>
        <p:nvSpPr>
          <p:cNvPr id="6" name="内容占位符 2"/>
          <p:cNvSpPr txBox="1">
            <a:spLocks/>
          </p:cNvSpPr>
          <p:nvPr/>
        </p:nvSpPr>
        <p:spPr>
          <a:xfrm>
            <a:off x="485804" y="3714752"/>
            <a:ext cx="8229600" cy="2114552"/>
          </a:xfrm>
          <a:prstGeom prst="rect">
            <a:avLst/>
          </a:prstGeom>
        </p:spPr>
        <p:txBody>
          <a:bodyPr vert="horz" lIns="91440" tIns="45720" rIns="91440" bIns="45720" rtlCol="0">
            <a:normAutofit/>
          </a:bodyPr>
          <a:lstStyle/>
          <a:p>
            <a:pPr marL="342900" lvl="0" indent="-342900">
              <a:spcBef>
                <a:spcPct val="20000"/>
              </a:spcBef>
              <a:buClr>
                <a:srgbClr val="FF0000"/>
              </a:buClr>
              <a:buFont typeface="Wingdings" pitchFamily="2" charset="2"/>
              <a:buChar char="n"/>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现象</a:t>
            </a:r>
            <a:r>
              <a:rPr kumimoji="0" lang="en-US" altLang="zh-CN"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12：</a:t>
            </a:r>
            <a:r>
              <a:rPr lang="zh-CN" altLang="en-US"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rPr>
              <a:t>不在认证时段内。</a:t>
            </a:r>
            <a:endParaRPr lang="en-US" altLang="zh-CN" sz="2400" b="1" dirty="0" smtClean="0">
              <a:solidFill>
                <a:srgbClr val="0000FF"/>
              </a:solidFill>
              <a:effectLst>
                <a:outerShdw blurRad="38100" dist="38100" dir="2700000" algn="tl">
                  <a:srgbClr val="000000">
                    <a:alpha val="43137"/>
                  </a:srgbClr>
                </a:outerShdw>
              </a:effectLst>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Ø"/>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原因</a:t>
            </a:r>
            <a:r>
              <a:rPr lang="zh-CN" altLang="en-US" sz="2400" dirty="0" smtClean="0">
                <a:latin typeface="楷体_GB2312" pitchFamily="49" charset="-122"/>
                <a:ea typeface="楷体_GB2312" pitchFamily="49" charset="-122"/>
              </a:rPr>
              <a:t>不在允许的时段内认证使用网络。</a:t>
            </a:r>
            <a:endParaRPr lang="en-US" altLang="zh-CN" sz="2400" dirty="0" smtClean="0">
              <a:latin typeface="楷体_GB2312" pitchFamily="49" charset="-122"/>
              <a:ea typeface="楷体_GB2312" pitchFamily="49" charset="-122"/>
            </a:endParaRPr>
          </a:p>
          <a:p>
            <a:pPr marL="342900" lvl="0" indent="-342900">
              <a:spcBef>
                <a:spcPct val="20000"/>
              </a:spcBef>
              <a:buClr>
                <a:srgbClr val="FF0000"/>
              </a:buClr>
              <a:buFont typeface="Wingdings" pitchFamily="2" charset="2"/>
              <a:buChar char="Ø"/>
              <a:defRPr/>
            </a:pPr>
            <a:r>
              <a:rPr kumimoji="0" lang="zh-CN" altLang="en-US" sz="2400" b="0" i="0" u="none" strike="noStrike" kern="1200" cap="none" spc="0" normalizeH="0" baseline="0" noProof="0" dirty="0" smtClean="0">
                <a:ln>
                  <a:noFill/>
                </a:ln>
                <a:solidFill>
                  <a:schemeClr val="tx1"/>
                </a:solidFill>
                <a:effectLst/>
                <a:uLnTx/>
                <a:uFillTx/>
                <a:latin typeface="楷体_GB2312" pitchFamily="49" charset="-122"/>
                <a:ea typeface="楷体_GB2312" pitchFamily="49" charset="-122"/>
              </a:rPr>
              <a:t>解决方法：</a:t>
            </a:r>
            <a:r>
              <a:rPr lang="zh-CN" altLang="en-US" sz="2400" dirty="0" smtClean="0">
                <a:latin typeface="楷体_GB2312" pitchFamily="49" charset="-122"/>
                <a:ea typeface="楷体_GB2312" pitchFamily="49" charset="-122"/>
              </a:rPr>
              <a:t>请确认时间段是否为管理人员允许上网的时段，或者是否在进行网络升级改造。</a:t>
            </a:r>
            <a:endParaRPr lang="zh-CN" altLang="en-US" sz="2400" dirty="0">
              <a:latin typeface="楷体_GB2312" pitchFamily="49" charset="-122"/>
              <a:ea typeface="楷体_GB2312" pitchFamily="49" charset="-122"/>
            </a:endParaRPr>
          </a:p>
        </p:txBody>
      </p:sp>
    </p:spTree>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alpha val="0"/>
          </a:schemeClr>
        </a:solidFill>
        <a:ln w="79375">
          <a:solidFill>
            <a:srgbClr val="002060"/>
          </a:solidFill>
          <a:prstDash val="dashDot"/>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752</TotalTime>
  <Words>1962</Words>
  <Application>Microsoft Office PowerPoint</Application>
  <PresentationFormat>全屏显示(4:3)</PresentationFormat>
  <Paragraphs>136</Paragraphs>
  <Slides>23</Slides>
  <Notes>0</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Office 主题</vt:lpstr>
      <vt:lpstr>贵州师范学院校园网使用科普</vt:lpstr>
      <vt:lpstr>前        言</vt:lpstr>
      <vt:lpstr>目  录</vt:lpstr>
      <vt:lpstr>一、客户端常见故障与排除</vt:lpstr>
      <vt:lpstr>一、客户端常见故障与排除</vt:lpstr>
      <vt:lpstr>一、客户端常见故障与排除</vt:lpstr>
      <vt:lpstr>一、客户端常见故障与排除</vt:lpstr>
      <vt:lpstr>一、客户端常见故障与排除</vt:lpstr>
      <vt:lpstr>一、客户端常见故障与排除</vt:lpstr>
      <vt:lpstr>一、客户端常见故障与排除</vt:lpstr>
      <vt:lpstr>一、客户端常见故障与排除</vt:lpstr>
      <vt:lpstr>一、客户端常见故障与排除</vt:lpstr>
      <vt:lpstr>目  录</vt:lpstr>
      <vt:lpstr>二、使用校园网如何省钱？      （了解组合）</vt:lpstr>
      <vt:lpstr>一、使用校园网如何省钱？   （掌握基本优惠）</vt:lpstr>
      <vt:lpstr>一、使用校园网如何省钱？   （开通免费赠送）</vt:lpstr>
      <vt:lpstr>一、使用校园网如何省钱   （选择叠加优惠很重要）</vt:lpstr>
      <vt:lpstr>一、使用校园网如何省钱   （选择叠加优惠很重要）</vt:lpstr>
      <vt:lpstr>一、使用校园网如何省钱   （选择叠加优惠很重要）</vt:lpstr>
      <vt:lpstr>附：宽带套餐总表（一）</vt:lpstr>
      <vt:lpstr>PowerPoint 演示文稿</vt:lpstr>
      <vt:lpstr>一、使用校园网如何省钱 （免费“沃号薄”）</vt:lpstr>
      <vt:lpstr>健康上网！                 优质学习！</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师范学院校园网使用手册</dc:title>
  <cp:lastModifiedBy>Administrator</cp:lastModifiedBy>
  <cp:revision>87</cp:revision>
  <dcterms:modified xsi:type="dcterms:W3CDTF">2014-10-14T03:03:34Z</dcterms:modified>
</cp:coreProperties>
</file>